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handoutMasterIdLst>
    <p:handoutMasterId r:id="rId32"/>
  </p:handoutMasterIdLst>
  <p:sldIdLst>
    <p:sldId id="257" r:id="rId2"/>
    <p:sldId id="514" r:id="rId3"/>
    <p:sldId id="515" r:id="rId4"/>
    <p:sldId id="516" r:id="rId5"/>
    <p:sldId id="517" r:id="rId6"/>
    <p:sldId id="518" r:id="rId7"/>
    <p:sldId id="519" r:id="rId8"/>
    <p:sldId id="520" r:id="rId9"/>
    <p:sldId id="521" r:id="rId10"/>
    <p:sldId id="523" r:id="rId11"/>
    <p:sldId id="522"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39" r:id="rId28"/>
    <p:sldId id="540" r:id="rId29"/>
    <p:sldId id="51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89911" autoAdjust="0"/>
  </p:normalViewPr>
  <p:slideViewPr>
    <p:cSldViewPr snapToGrid="0">
      <p:cViewPr varScale="1">
        <p:scale>
          <a:sx n="86" d="100"/>
          <a:sy n="86" d="100"/>
        </p:scale>
        <p:origin x="1085" y="67"/>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21/7/2023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21/7/2023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val="10724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val="192957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val="270118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val="410838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val="161175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val="278515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val="158863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val="267889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val="3066533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val="323441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val="383933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val="3840980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val="1476439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val="2233732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24</a:t>
            </a:fld>
            <a:endParaRPr lang="el-GR" dirty="0"/>
          </a:p>
        </p:txBody>
      </p:sp>
    </p:spTree>
    <p:extLst>
      <p:ext uri="{BB962C8B-B14F-4D97-AF65-F5344CB8AC3E}">
        <p14:creationId xmlns:p14="http://schemas.microsoft.com/office/powerpoint/2010/main" val="2676526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25</a:t>
            </a:fld>
            <a:endParaRPr lang="el-GR" dirty="0"/>
          </a:p>
        </p:txBody>
      </p:sp>
    </p:spTree>
    <p:extLst>
      <p:ext uri="{BB962C8B-B14F-4D97-AF65-F5344CB8AC3E}">
        <p14:creationId xmlns:p14="http://schemas.microsoft.com/office/powerpoint/2010/main" val="178618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26</a:t>
            </a:fld>
            <a:endParaRPr lang="el-GR" dirty="0"/>
          </a:p>
        </p:txBody>
      </p:sp>
    </p:spTree>
    <p:extLst>
      <p:ext uri="{BB962C8B-B14F-4D97-AF65-F5344CB8AC3E}">
        <p14:creationId xmlns:p14="http://schemas.microsoft.com/office/powerpoint/2010/main" val="3031194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27</a:t>
            </a:fld>
            <a:endParaRPr lang="el-GR" dirty="0"/>
          </a:p>
        </p:txBody>
      </p:sp>
    </p:spTree>
    <p:extLst>
      <p:ext uri="{BB962C8B-B14F-4D97-AF65-F5344CB8AC3E}">
        <p14:creationId xmlns:p14="http://schemas.microsoft.com/office/powerpoint/2010/main" val="348390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28</a:t>
            </a:fld>
            <a:endParaRPr lang="el-GR" dirty="0"/>
          </a:p>
        </p:txBody>
      </p:sp>
    </p:spTree>
    <p:extLst>
      <p:ext uri="{BB962C8B-B14F-4D97-AF65-F5344CB8AC3E}">
        <p14:creationId xmlns:p14="http://schemas.microsoft.com/office/powerpoint/2010/main" val="3913420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29</a:t>
            </a:fld>
            <a:endParaRPr lang="el-GR" dirty="0"/>
          </a:p>
        </p:txBody>
      </p:sp>
    </p:spTree>
    <p:extLst>
      <p:ext uri="{BB962C8B-B14F-4D97-AF65-F5344CB8AC3E}">
        <p14:creationId xmlns:p14="http://schemas.microsoft.com/office/powerpoint/2010/main"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val="189173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val="8229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val="353569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val="22504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val="19885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val="165016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val="382231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21/7/2023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4844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21/7/2023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21/7/2023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21/7/2023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6940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21/7/2023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900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21/7/2023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821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21/7/2023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6755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21/7/2023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0765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21/7/2023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1679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21/7/2023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4258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21/7/2023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7918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21/7/2023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12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21/7/2023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a:bodyPr>
          <a:lstStyle/>
          <a:p>
            <a:pPr algn="ctr"/>
            <a:r>
              <a:rPr lang="el-GR" sz="3200" b="1" dirty="0">
                <a:solidFill>
                  <a:srgbClr val="FFFFFF"/>
                </a:solidFill>
              </a:rPr>
              <a:t>Έρευνα σε ωφελούμενους για τη λειτουργία του προγράμματος ΤΕΒΑ της Περιφέρειας Δυτικής Ελλάδας</a:t>
            </a:r>
          </a:p>
        </p:txBody>
      </p:sp>
      <p:sp>
        <p:nvSpPr>
          <p:cNvPr id="20" name="Τίτλος 1">
            <a:extLst>
              <a:ext uri="{FF2B5EF4-FFF2-40B4-BE49-F238E27FC236}">
                <a16:creationId xmlns:a16="http://schemas.microsoft.com/office/drawing/2014/main"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Ιούλιος 2023</a:t>
            </a:r>
          </a:p>
        </p:txBody>
      </p:sp>
      <p:sp>
        <p:nvSpPr>
          <p:cNvPr id="5" name="Τίτλος 1">
            <a:extLst>
              <a:ext uri="{FF2B5EF4-FFF2-40B4-BE49-F238E27FC236}">
                <a16:creationId xmlns:a16="http://schemas.microsoft.com/office/drawing/2014/main"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952241"/>
            <a:ext cx="8064230" cy="2308324"/>
          </a:xfrm>
          <a:prstGeom prst="rect">
            <a:avLst/>
          </a:prstGeom>
          <a:noFill/>
        </p:spPr>
        <p:txBody>
          <a:bodyPr wrap="square" rtlCol="0">
            <a:spAutoFit/>
          </a:bodyPr>
          <a:lstStyle/>
          <a:p>
            <a:pPr algn="ctr"/>
            <a:r>
              <a:rPr lang="el-GR" sz="3600" dirty="0">
                <a:solidFill>
                  <a:srgbClr val="C00000"/>
                </a:solidFill>
              </a:rPr>
              <a:t>Ερωτήσεις για το βαθμό ικανοποίησης των ωφελούμενων από τις παροχές σε προϊόντα και είδη Βασικής Υλικής Συνδρομής (ΒΥΣ) του ΤΕΒΑ</a:t>
            </a:r>
            <a:endParaRPr lang="el-GR" sz="3200" dirty="0">
              <a:solidFill>
                <a:srgbClr val="C00000"/>
              </a:solidFill>
            </a:endParaRPr>
          </a:p>
        </p:txBody>
      </p:sp>
    </p:spTree>
    <p:extLst>
      <p:ext uri="{BB962C8B-B14F-4D97-AF65-F5344CB8AC3E}">
        <p14:creationId xmlns:p14="http://schemas.microsoft.com/office/powerpoint/2010/main" val="64453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Β1. Πόσο συχνά σας παρέχονται από το ΤΕΒΑ τα παρακάτω προϊόντα &amp; είδη ΒΥΣ; Τρόφιμα </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365758"/>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πλειονότητα των ωφελούμενων των ΤΕΒΑ παραλαμβάνει τρόφιμα τρεις φορές το χρόνο ή περισσότερο</a:t>
            </a:r>
          </a:p>
          <a:p>
            <a:pPr marL="285750" indent="-285750">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 σημαίνει ότι τα άτομα αυτά έχουν διαρκείς ανάγκες για τα βασικότερα αγαθά και συνεπώς το πρόγραμμα για αυτούς έχει μεγάλη σημασία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813DE8-22CE-CA8E-D9E2-808672FBD0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805170"/>
            <a:ext cx="5274310" cy="3502569"/>
          </a:xfrm>
          <a:prstGeom prst="rect">
            <a:avLst/>
          </a:prstGeom>
          <a:noFill/>
          <a:ln>
            <a:noFill/>
          </a:ln>
        </p:spPr>
      </p:pic>
    </p:spTree>
    <p:extLst>
      <p:ext uri="{BB962C8B-B14F-4D97-AF65-F5344CB8AC3E}">
        <p14:creationId xmlns:p14="http://schemas.microsoft.com/office/powerpoint/2010/main" val="280095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Β1. Πόσο συχνά σας παρέχονται από το ΤΕΒΑ τα παρακάτω προϊόντα &amp; είδη ΒΥΣ; Είδη Βασικής Υλικής Συνδρομής </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36575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ίδιο ισχύει και για τα είδη βασικής υλικής συνδρομής</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γεγονός ότι οι ωφελούμενοι παραλαμβάνουν τα είδη αυτά στη μεγάλη τους πλειοψηφία από 3 φορές το χρόνο και περισσότερο, σημαίνει πως καλύπτονται από αυτή τη διανομή διαρκείς ανάγκες σε ποσοστό μεγαλύτερο του 80%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0B200FE-871E-F2D0-EACF-59024E7B86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647439"/>
            <a:ext cx="5274310" cy="3694158"/>
          </a:xfrm>
          <a:prstGeom prst="rect">
            <a:avLst/>
          </a:prstGeom>
          <a:noFill/>
          <a:ln>
            <a:noFill/>
          </a:ln>
        </p:spPr>
      </p:pic>
    </p:spTree>
    <p:extLst>
      <p:ext uri="{BB962C8B-B14F-4D97-AF65-F5344CB8AC3E}">
        <p14:creationId xmlns:p14="http://schemas.microsoft.com/office/powerpoint/2010/main" val="25266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Β2. Πόσο ικανοποιημένος/η είστε από την ποικιλία των προϊόντων &amp; των ειδών ΒΥΣ που έχετε παραλάβει μέχρι σήμερα; Τρόφιμα </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061077"/>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Αναφορικά με την ποικιλία των τροφίμων, οι περισσότεροι ωφελούμενοι (ποσοστό 84%) δηλώνουν από αρκετά έως πλήρως ικανοποιημένοι</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μόνο το 14,8% δηλώνει από λίγο έως καθόλου ικανοποιημένο από την ποικιλία των τροφίμων</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ποικιλία των τροφίμων είναι ένας πολύ βασικός παράγοντας καθώς αποτελεί βασικό στοιχείο μίας υγιούς και ισορροπημένης διατροφής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4DE118C-0401-E625-AA59-E03DEB82BA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342311"/>
            <a:ext cx="5274310" cy="3284855"/>
          </a:xfrm>
          <a:prstGeom prst="rect">
            <a:avLst/>
          </a:prstGeom>
          <a:noFill/>
          <a:ln>
            <a:noFill/>
          </a:ln>
        </p:spPr>
      </p:pic>
    </p:spTree>
    <p:extLst>
      <p:ext uri="{BB962C8B-B14F-4D97-AF65-F5344CB8AC3E}">
        <p14:creationId xmlns:p14="http://schemas.microsoft.com/office/powerpoint/2010/main" val="206519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Β2. Πόσο ικανοποιημένος/η είστε από την ποικιλία των προϊόντων &amp; των ειδών ΒΥΣ που έχετε παραλάβει μέχρι σήμερα; Είδη Βασικής Υλικής Συνδρομής </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66212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ποικιλία των ειδών βασικής υλικής συνδρομής ικανοποιεί το 76,8% των ωφελούμενων του προγράμματος από αρκετά έως πλήρως</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Αυτή είναι επίσης μία βασική παράμετρος για την ποιότητα ζωής των ωφελούμενων δεδομένης της δυσκολίας πρόσβασής τους σε κανονικές αγορές προϊόντων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1344274-6326-50D5-A8B1-EB85F288FA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943802"/>
            <a:ext cx="5274310" cy="3683363"/>
          </a:xfrm>
          <a:prstGeom prst="rect">
            <a:avLst/>
          </a:prstGeom>
          <a:noFill/>
          <a:ln>
            <a:noFill/>
          </a:ln>
        </p:spPr>
      </p:pic>
    </p:spTree>
    <p:extLst>
      <p:ext uri="{BB962C8B-B14F-4D97-AF65-F5344CB8AC3E}">
        <p14:creationId xmlns:p14="http://schemas.microsoft.com/office/powerpoint/2010/main" val="255238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Β3. Πόσο ικανοποιημένος/η είστε από την ποιότητα των προϊόντων &amp; των ειδών ΒΥΣ που έχετε παραλάβει; Τρόφιμα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357440"/>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στον ποιοτικό δείκτη των τροφίμων διαπιστώνεται ικανοποίηση από τους ωφελούμενους του ΤΕΒΑ. 77,4% των συμμετεχόντων στην έρευνα δηλώνει από αρκετά έως πλήρως ικανοποιημένο από την ποιότητα των τροφίμων</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Αυτός ο δείκτης είναι ιδιαίτερα κρίσιμος καθώς η ποιότητα αποτελεί βασική παράμετρο της αξιολόγησης των προϊόντων διατροφής</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Αξίζει να σημειωθεί ότι καθόλου ικανοποιημένο δηλώνει μόλις το 2,5% των ωφελούμενων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099B546-62CF-33F5-E5CC-4C89F53F38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639121"/>
            <a:ext cx="5274310" cy="2892308"/>
          </a:xfrm>
          <a:prstGeom prst="rect">
            <a:avLst/>
          </a:prstGeom>
          <a:noFill/>
          <a:ln>
            <a:noFill/>
          </a:ln>
        </p:spPr>
      </p:pic>
    </p:spTree>
    <p:extLst>
      <p:ext uri="{BB962C8B-B14F-4D97-AF65-F5344CB8AC3E}">
        <p14:creationId xmlns:p14="http://schemas.microsoft.com/office/powerpoint/2010/main" val="416717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Β3. Πόσο ικανοποιημένος/η είστε από την ποιότητα των προϊόντων &amp; των ειδών ΒΥΣ που έχετε παραλάβει; Είδη Βασικής Υλικής Συνδρομής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958485"/>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σχέση με τα είδη βασικής υλικής συνδρομής, το ποσοστό ικανοποίησης από την ποιότητά τους πέφτει σχετικά στο 71%</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ποσοστό παραμένει υψηλό αλλά σε σχέση με τις απαντήσεις στα υπόλοιπα ερωτήματα, ενδεχομένως εδώ να είναι ένας τομέας όπου οι εκπρόσωποι του ΤΕΒΑ να έπρεπε να εστιάσουν περισσότερο ώστε να βελτιώσουν το βαθμό ικανοποίησης των ωφελούμενων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C3A21B8-D1AF-DB31-1614-AD6128F9AE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220391"/>
            <a:ext cx="5274310" cy="3406775"/>
          </a:xfrm>
          <a:prstGeom prst="rect">
            <a:avLst/>
          </a:prstGeom>
          <a:noFill/>
          <a:ln>
            <a:noFill/>
          </a:ln>
        </p:spPr>
      </p:pic>
    </p:spTree>
    <p:extLst>
      <p:ext uri="{BB962C8B-B14F-4D97-AF65-F5344CB8AC3E}">
        <p14:creationId xmlns:p14="http://schemas.microsoft.com/office/powerpoint/2010/main" val="126431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Β4. Πόσο ικανοποιημένος/η είστε από την ποσότητα των προϊόντων &amp; των ειδών ΒΥΣ  που έχετε  παραλάβει; (μία απάντηση για κάθε κατηγορία) Τρόφιμα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25484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κρισιμότητας των παρεχόμενων τροφίμων για την καλή υγεία των ωφελούμενων, το γεγονός ότι το 80,6% δηλώνει ικανοποιημένο από την ποσότητα είναι αναμφίβολα ένας καλός δείκτης</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Επιπλέον, αν προστεθεί η ικανοποίηση από την ποικιλία και την ποιότητά τους σε αυτό το εύρημα, μπορεί να ειπωθεί με ασφάλεια, ότι το ΤΕΒΑ εκπληρώνει σε πολύ ικανοποιητικό βαθμό το στόχο της κάλυψης αναγκών διατροφής των ωφελούμενων του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0F6F574-388A-F841-0F43-4CAA649377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533446"/>
            <a:ext cx="5274310" cy="3093720"/>
          </a:xfrm>
          <a:prstGeom prst="rect">
            <a:avLst/>
          </a:prstGeom>
          <a:noFill/>
          <a:ln>
            <a:noFill/>
          </a:ln>
        </p:spPr>
      </p:pic>
    </p:spTree>
    <p:extLst>
      <p:ext uri="{BB962C8B-B14F-4D97-AF65-F5344CB8AC3E}">
        <p14:creationId xmlns:p14="http://schemas.microsoft.com/office/powerpoint/2010/main" val="16063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Β4. Πόσο ικανοποιημένος/η είστε από την ποσότητα των προϊόντων &amp; των ειδών ΒΥΣ  που έχετε  παραλάβει; (μία απάντηση για κάθε κατηγορία) Είδη Βασικής Υλικής Συνδρομής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357440"/>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η ποσότητα των ειδών βασικής υλικής συνδρομής κρίνεται τουλάχιστον αρκετά ικανοποιητική από το 74,7% των συμμετεχόντων στην έρευνα</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Συγκριτικά με τα τρόφιμα η ικανοποίηση από την ποσότητα των ειδών βασικής υλικής συνδρομής είναι σχετικά χαμηλότερη</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εύρημα αυτό δείχνει την αποτελεσματικότητα του ΤΕΒΑ και σε αυτόν τον τομέα, παράλληλα όμως δίνει και μία κατεύθυνση για περεταίρω αύξηση των ποσοτήτων των ειδών βασικής υλικής συνδρομής για τους ωφελούμενους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A54FE67-F2DE-3FD9-FC99-BB47ABA763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639121"/>
            <a:ext cx="5274310" cy="2988045"/>
          </a:xfrm>
          <a:prstGeom prst="rect">
            <a:avLst/>
          </a:prstGeom>
          <a:noFill/>
          <a:ln>
            <a:noFill/>
          </a:ln>
        </p:spPr>
      </p:pic>
    </p:spTree>
    <p:extLst>
      <p:ext uri="{BB962C8B-B14F-4D97-AF65-F5344CB8AC3E}">
        <p14:creationId xmlns:p14="http://schemas.microsoft.com/office/powerpoint/2010/main" val="40512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Β5. Τα προϊόντα &amp; τα είδη ΒΥΣ,  τα οποία σας παρέχονται, ανταποκρίνονται γενικά στις ανάγκες σας;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66212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προϊόντα διατροφής και τα είδη βασικής υλικής συνδρομής ανταποκρίνονται στις ανάγκες σχεδόν του 70% των ωφελούμενων του ΤΕΒΑ</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εύρημα αυτό αποτελεί σίγουρα μία θετική ψήφο στην συνολική επιτυχία των στόχων του προγράμματος, χωρίς αυτό να σημαίνει πως δεν υπάρχουν σοβαρά περιθώρια βελτίωσης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A5EE9EC-7CA4-0C7E-FF53-DECA16BB20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009089"/>
            <a:ext cx="5274310" cy="3552791"/>
          </a:xfrm>
          <a:prstGeom prst="rect">
            <a:avLst/>
          </a:prstGeom>
          <a:noFill/>
          <a:ln>
            <a:noFill/>
          </a:ln>
        </p:spPr>
      </p:pic>
    </p:spTree>
    <p:extLst>
      <p:ext uri="{BB962C8B-B14F-4D97-AF65-F5344CB8AC3E}">
        <p14:creationId xmlns:p14="http://schemas.microsoft.com/office/powerpoint/2010/main" val="14966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952241"/>
            <a:ext cx="8064230" cy="2246769"/>
          </a:xfrm>
          <a:prstGeom prst="rect">
            <a:avLst/>
          </a:prstGeom>
          <a:noFill/>
        </p:spPr>
        <p:txBody>
          <a:bodyPr wrap="square" rtlCol="0">
            <a:spAutoFit/>
          </a:bodyPr>
          <a:lstStyle/>
          <a:p>
            <a:pPr algn="ctr"/>
            <a:r>
              <a:rPr lang="el-GR" sz="3600" dirty="0">
                <a:solidFill>
                  <a:srgbClr val="C00000"/>
                </a:solidFill>
              </a:rPr>
              <a:t>Περιγραφή των δημογραφικών στοιχείων των ωφελούμενων των ΤΕΒΑ που συμμετείχαν στην έρευνα </a:t>
            </a: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val="4144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Β6. 	Ποιο ή ποια επιπλέον προϊόντα θα θέλατε να συμπεριληφθούν στις διανομές;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5109091"/>
          </a:xfrm>
          <a:prstGeom prst="rect">
            <a:avLst/>
          </a:prstGeom>
          <a:noFill/>
        </p:spPr>
        <p:txBody>
          <a:bodyPr wrap="square" rtlCol="0">
            <a:spAutoFit/>
          </a:bodyPr>
          <a:lstStyle/>
          <a:p>
            <a:pPr>
              <a:spcAft>
                <a:spcPts val="600"/>
              </a:spcAft>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Η ερώτηση αυτή αποτελεί την πρώτη ανοιχτού τύπου. Οι 14 πιο συνήθεις απαντήσεις παρουσιάζονται παρακάτω: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Αλεύρι</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Απορρυπαντικά</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Γάλα</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Γάλα μακράς διαρκείας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Γαλακτοκομικά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Είδη υγιεινής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Ζυμαρικά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Καλύτερη ποιότητα κρεάτων</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Λάδι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Όσπρια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Πάνες,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μωρομάντηλα</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Πάνες για ηλικιωμένους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Σαμπουάν</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Φρούτα</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32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Β7. 	Ποιο ή ποια προϊόντα θα θέλατε να αφαιρεθούν από τις διανομές;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475117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ερώτηση αυτή ίσως προκαλεί εντύπωση δεδομένης της δυσκολίας πρόσβασης σε κανονικές αγορές από τους συμμετέχοντες</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αναφέρθηκαν πολλά ποιοτικά θέματα σε σχέση με τα όσπρια, το κρέας και τα απορρυπαντικά</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απαντήσεις αυτές αποτελούν και ένα δείκτη σχετικά με τα προϊόντα και τα υλικά στα οποία θα πρέπει να εστιάσουν οι εκπρόσωποι του ΤΕΒΑ αν θέλουν να βελτιώσουν τους ποιοτικούς δείκτες που αναλύθηκαν προηγουμένως στην έρευνα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Κακής ποιότητας απορρυπαντικά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Κακής ποιότητας όσπρια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Κομπόστες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Κρέατα χαλασμένα</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Μέλι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Φρούτα</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09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Β8. Πόσο ικανοποιημένοι είστε γενικά από τα προϊόντα που σας παρέχονται μέσω ΤΕΒΑ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950167"/>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Συνολικά περισσότεροι από ένας στους τρεις συμμετέχοντες δηλώνουν πάρα πολύ και πολύ ικανοποιημένοι από τα προϊόντα που τους παρέχονται μέσω ΤΕΒΑ</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σε αυτό το ποσοστό προστεθούν οι ωφελούμενοι που δηλώνουν πως δεν είναι ούτε ικανοποιημένοι, ούτε δυσαρεστημένοι από τα παρεχόμενα προϊόντα, το ποσοστό ξεπερνά το 90%</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Συμπερασματικά, με κάποιες προσπάθειες στην αύξηση της ποσότητας των υλικών αγαθών και στη βελτίωση συγκεκριμένων παρεχόμενων προϊόντων, πιθανότατα το πρόγραμμα να αγγίξει πάρα πολύ υψηλά ποσοστά ικανοποίησης των ωφελούμενων του</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6724BA0-7B83-CFFD-5B38-72F6468C7C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4119155"/>
            <a:ext cx="5274310" cy="2420982"/>
          </a:xfrm>
          <a:prstGeom prst="rect">
            <a:avLst/>
          </a:prstGeom>
          <a:noFill/>
          <a:ln>
            <a:noFill/>
          </a:ln>
        </p:spPr>
      </p:pic>
    </p:spTree>
    <p:extLst>
      <p:ext uri="{BB962C8B-B14F-4D97-AF65-F5344CB8AC3E}">
        <p14:creationId xmlns:p14="http://schemas.microsoft.com/office/powerpoint/2010/main" val="213777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Β.9 : Αναφέρατε πιθανούς τρόπους βελτίωσης των παρεχόμενων υπηρεσιών από το ΤΕΒΑ.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958485"/>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βασικότεροι τρόποι που θα μπορούσαν να οδηγήσουν σε βελτίωση των παρεχόμενων υπηρεσιών του ΤΕΒΑ σχετίζονται με την συχνότερη διανομή των προϊόντων και την γενικότερη καλύτερη οργάνωσή του</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Αυτή είναι η πρώτη ερώτηση που δεν αφορά τα προϊόντα αυτά καθαυτά, αλλά τους τρόπους με τους οποίους η ικανοποίηση των ωφελούμενων θα αυξανόταν βάσει της γενικότερης λειτουργίας του ταμείου στην Περιφέρεια Δυτικής Ελλάδας</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A5A7CBB-9E7D-5D3C-527F-7782722D7A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240166"/>
            <a:ext cx="5274310" cy="3178051"/>
          </a:xfrm>
          <a:prstGeom prst="rect">
            <a:avLst/>
          </a:prstGeom>
          <a:noFill/>
          <a:ln>
            <a:noFill/>
          </a:ln>
        </p:spPr>
      </p:pic>
    </p:spTree>
    <p:extLst>
      <p:ext uri="{BB962C8B-B14F-4D97-AF65-F5344CB8AC3E}">
        <p14:creationId xmlns:p14="http://schemas.microsoft.com/office/powerpoint/2010/main" val="264221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Δ.1: Ποιες ανάγκες σας δεν καλύπτονται από τη σημερινή λειτουργία των ΤΕΒΑ;   (μπορείτε να επιλέξετε  περισσότερες από μία (1) απαντήσεις)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25484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δύσκολης οικονομικής κατάστασης των ωφελούμενων και της περιορισμένης τους πρόσβασης σε κανονικές αγορές, η ανάγκη για τρόφιμα, ενδεχομένως καλύτερης ποιότητας και μεγαλύτερης ποικιλίας, παραμένει η πλέον σημαντική με ποσοστό 25,3%</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ανάγκες για είδη ατομικής υγιεινής ακολουθούν ενώ ενδιαφέρον παρουσιάζει η μη υλική ανάγκη για πληροφόρηση σχετικά με τη λειτουργία του ταμείου προς τους ωφελούμενους σε ποσοστό 16%.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4BEC061-AD70-FB23-CFBE-2902BA8335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536528"/>
            <a:ext cx="5274310" cy="3021025"/>
          </a:xfrm>
          <a:prstGeom prst="rect">
            <a:avLst/>
          </a:prstGeom>
          <a:noFill/>
          <a:ln>
            <a:noFill/>
          </a:ln>
        </p:spPr>
      </p:pic>
    </p:spTree>
    <p:extLst>
      <p:ext uri="{BB962C8B-B14F-4D97-AF65-F5344CB8AC3E}">
        <p14:creationId xmlns:p14="http://schemas.microsoft.com/office/powerpoint/2010/main" val="10123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Δ.2  Θα προτιμούσατε η υλοποίηση του ΕΠ ΤΕΒΑ να γίνεται με άλλο τρόπο;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958485"/>
          </a:xfrm>
          <a:prstGeom prst="rect">
            <a:avLst/>
          </a:prstGeom>
          <a:noFill/>
        </p:spPr>
        <p:txBody>
          <a:bodyPr wrap="square" rtlCol="0">
            <a:spAutoFit/>
          </a:bodyPr>
          <a:lstStyle/>
          <a:p>
            <a:pPr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Ένα κοινό εύρημα στο σύνολο της παρούσας έρευνας έρχεται να αποτυπωθεί με ακρίβεια στο συγκεκριμένο ερώτημα, όπου το 78,4% των συμμετεχόντων δηλώνει πως η υλοποίηση του προγράμματος πρέπει να συνεχιστεί με τον ίδιο τρόπο</a:t>
            </a:r>
          </a:p>
          <a:p>
            <a:pPr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 το εύρημα σε συνδυασμό με τις προτάσεις βελτίωσης που προτείνονται παρακάτω αποτελεί και μία επιβράβευση των προσπαθειών των εκπροσώπων του στην Περιφέρεια Δυτικής Ελλάδας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8E618F5-779A-6F37-05DA-D9097CA0D0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240166"/>
            <a:ext cx="5274310" cy="3276146"/>
          </a:xfrm>
          <a:prstGeom prst="rect">
            <a:avLst/>
          </a:prstGeom>
          <a:noFill/>
          <a:ln>
            <a:noFill/>
          </a:ln>
        </p:spPr>
      </p:pic>
    </p:spTree>
    <p:extLst>
      <p:ext uri="{BB962C8B-B14F-4D97-AF65-F5344CB8AC3E}">
        <p14:creationId xmlns:p14="http://schemas.microsoft.com/office/powerpoint/2010/main" val="192582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Δ.3 Σε περίπτωση θετικής απάντησης, αναφέρετε/προτείνετε τρόπο/τρόπους: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961580"/>
          </a:xfrm>
          <a:prstGeom prst="rect">
            <a:avLst/>
          </a:prstGeom>
          <a:noFill/>
        </p:spPr>
        <p:txBody>
          <a:bodyPr wrap="square" rtlCol="0">
            <a:spAutoFit/>
          </a:bodyPr>
          <a:lstStyle/>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βελτιώσεις που προτάθηκαν σχετίζονται με την συμμετοχή στο πρόγραμμα μέσω καρτών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voucher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όπως αναφέρθηκε και τις περισσότερες φορές. Από εκεί και πέρα, άλλοι τρόποι βελτίωσης που αναφέρθηκαν είναι οι παρακάτω: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Διανομή ανά ΑΦΜ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Κάρτα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voucher</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Κατ</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οίκον</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Να μην έχει ουρά αναμονής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Σταδιακή διανομή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58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Συμπεράσματα Ι</a:t>
            </a:r>
            <a:r>
              <a:rPr lang="el-GR" sz="2800" dirty="0">
                <a:cs typeface="Times New Roman" pitchFamily="18" charset="0"/>
              </a:rPr>
              <a:t>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3571747"/>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υλοποίηση του ΤΕΒΑ στην περιφέρεια Δυτικής Ελλάδας είναι σε γενικές γραμμές επιτυχημένη</a:t>
            </a:r>
          </a:p>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πρόγραμμα απευθύνεται κυρίως σε άτομα μεγάλης ηλικίας που μένουν μόνα τους ή με την/τον σύντροφό τους, δεν έχουν υψηλό μορφωτικό επίπεδο και έχουν έντονες και διαρκείς ανάγκες</a:t>
            </a:r>
          </a:p>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Τα περιθώρια και οι τρόποι βελτίωσης είναι πολύ συγκεκριμένα ανά περίπτωση υλικού αγαθού ή τρόφιμου, ενώ υπάρχει ανάγκη πληροφόρησης για το πρόγραμμα αλλά και διανομής κατ’ οίκο</a:t>
            </a:r>
          </a:p>
        </p:txBody>
      </p:sp>
    </p:spTree>
    <p:extLst>
      <p:ext uri="{BB962C8B-B14F-4D97-AF65-F5344CB8AC3E}">
        <p14:creationId xmlns:p14="http://schemas.microsoft.com/office/powerpoint/2010/main" val="379128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Συμπεράσματα</a:t>
            </a:r>
            <a:r>
              <a:rPr lang="el-GR" sz="2800" dirty="0">
                <a:cs typeface="Times New Roman" pitchFamily="18" charset="0"/>
              </a:rPr>
              <a:t> ΙΙ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3058979"/>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ωφελούμενοι του προγράμματος με βάση τα δημογραφικά τους στοιχεία, είναι άτομα που δε μπορούν να βρουν καλά αμειβόμενες δουλειές γραφείου, ενώ είναι μάλλον μεγάλης ηλικίας για να έχουν πρόσβαση σε χειρωνακτικές εργασίες μικρότερης εξειδίκευσης</a:t>
            </a:r>
          </a:p>
          <a:p>
            <a:pPr marL="285750" indent="-285750" algn="just">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τους λόγους αυτούς το πρόγραμμα θεωρείται πάρα πολύ μεγάλης σημασίας για αυτούς και θα πρέπει να συνεχιστεί και να βελτιωθεί όπου αυτό κρίνεται εφικτό</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206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Α.1	Ηλικία Συμμετεχόντων</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951642"/>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Η στατιστική διάμεσος είναι ο μεσαίος αριθμός σε μια ακολουθία αριθμών. Στην έρευνα για τους ωφελούμενους των ΤΕΒΑ η διάμεσος είναι τα 52 έτη ενώ ο μέσος όρος ηλικίας είναι 49,75 έτη.</a:t>
            </a:r>
          </a:p>
          <a:p>
            <a:pPr marL="285750" indent="-285750" algn="just">
              <a:lnSpc>
                <a:spcPct val="107000"/>
              </a:lnSpc>
              <a:spcAft>
                <a:spcPts val="800"/>
              </a:spcAft>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Οι ωφελούμενοι των ΤΕΒΑ στην Περιφέρεια Δυτικής Ελλάδας είναι άτομα σχετικά μεγάλης ηλικίας, μεγαλύτερα από το μέσο όρο ηλικίας της χώρας που είναι τα 45,5 έτη</a:t>
            </a:r>
          </a:p>
          <a:p>
            <a:pPr marL="285750" indent="-285750" algn="just">
              <a:lnSpc>
                <a:spcPct val="107000"/>
              </a:lnSpc>
              <a:spcAft>
                <a:spcPts val="800"/>
              </a:spcAft>
              <a:buFont typeface="Arial" panose="020B0604020202020204" pitchFamily="34" charset="0"/>
              <a:buChar char="•"/>
            </a:pPr>
            <a:r>
              <a:rPr lang="el-GR" dirty="0">
                <a:latin typeface="Times New Roman" panose="02020603050405020304" pitchFamily="18" charset="0"/>
                <a:ea typeface="Calibri" panose="020F0502020204030204" pitchFamily="34" charset="0"/>
                <a:cs typeface="Times New Roman" panose="02020603050405020304" pitchFamily="18" charset="0"/>
              </a:rPr>
              <a:t>Η υψηλή μέση ηλικία των ωφελούμενων σημαίνει ότι πρόκειται στην πλειοψηφία τους για άτομα που δεν είναι σε πολύ παραγωγικές ηλικίες και όπως θα δούμε παρακάτω δυσκολεύονται να βρουν εργασία</a:t>
            </a:r>
          </a:p>
        </p:txBody>
      </p:sp>
      <p:pic>
        <p:nvPicPr>
          <p:cNvPr id="4" name="Picture 3">
            <a:extLst>
              <a:ext uri="{FF2B5EF4-FFF2-40B4-BE49-F238E27FC236}">
                <a16:creationId xmlns:a16="http://schemas.microsoft.com/office/drawing/2014/main" id="{39150779-B054-EF38-8452-F7D656365F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6771" y="4233323"/>
            <a:ext cx="5294813" cy="2393843"/>
          </a:xfrm>
          <a:prstGeom prst="rect">
            <a:avLst/>
          </a:prstGeom>
          <a:noFill/>
          <a:ln>
            <a:noFill/>
          </a:ln>
        </p:spPr>
      </p:pic>
    </p:spTree>
    <p:extLst>
      <p:ext uri="{BB962C8B-B14F-4D97-AF65-F5344CB8AC3E}">
        <p14:creationId xmlns:p14="http://schemas.microsoft.com/office/powerpoint/2010/main" val="24056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Α.2	Φύλο Συμμετεχόντων</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1662122"/>
          </a:xfrm>
          <a:prstGeom prst="rect">
            <a:avLst/>
          </a:prstGeom>
          <a:noFill/>
        </p:spPr>
        <p:txBody>
          <a:bodyPr wrap="square" rtlCol="0">
            <a:spAutoFit/>
          </a:bodyPr>
          <a:lstStyle/>
          <a:p>
            <a:pPr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φύλο των συμμετεχόντων είναι άνδρες σε ποσοστό 54,3% και γυναίκες σε ποσοστό 45,7%</a:t>
            </a:r>
          </a:p>
          <a:p>
            <a:pPr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διαδικασίας δειγματοληψίας της έρευνας, η κατανομή του φύλου μπορεί να σημαίνει πως απλώς οι άνδρες ήταν αυτοί που δέχτηκαν να συμμετάσχουν στην έρευνα σε σχετικά μεγαλύτερο ποσοστό</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3BEB03-4E17-EDE5-F9E1-9F1047EE0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943803"/>
            <a:ext cx="5274310" cy="3659324"/>
          </a:xfrm>
          <a:prstGeom prst="rect">
            <a:avLst/>
          </a:prstGeom>
          <a:noFill/>
          <a:ln>
            <a:noFill/>
          </a:ln>
        </p:spPr>
      </p:pic>
    </p:spTree>
    <p:extLst>
      <p:ext uri="{BB962C8B-B14F-4D97-AF65-F5344CB8AC3E}">
        <p14:creationId xmlns:p14="http://schemas.microsoft.com/office/powerpoint/2010/main" val="377840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Α.3	Ποιο είναι το ανώτερο επίπεδο σπουδών που έχετε ολοκληρώσει</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758319"/>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Λαμβάνοντας υπόψη την σχετικά μεγάλη ηλικία των συμμετεχόντων αλλά και την δυσκολία πρόσβασής τους στην αγορά εργασίας, φαίνεται πως η πλειοψηφία των συμμετεχόντων σε ποσοστό 88% δεν έχει κάποιο πτυχίο τριτοβάθμιας εκπαίδευσης</a:t>
            </a:r>
          </a:p>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Αυτή η έλλειψη εξειδίκευσης είναι άμεσα συσχετισμένη με την ικανότητα για εργασία σε μεγάλη ηλικία</a:t>
            </a:r>
          </a:p>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Οι χειρωνακτικές εργασίες που δεν απαιτούν κάποια ιδιαίτερη μόρφωση, συνήθως απαιτούν σωματικές αντοχές που βαίνουν μειούμενες όσο αυξάνεται η ηλικία</a:t>
            </a:r>
          </a:p>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Συνεπώς αυτό είναι ένα πολύ λογικό εύρημα που σκιαγραφεί το προφίλ των ωφελούμενων του ΤΕΒΑ.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D585E9F-A2B7-FA6C-0CB8-FDF1AA3BF2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868847"/>
            <a:ext cx="5274310" cy="2758319"/>
          </a:xfrm>
          <a:prstGeom prst="rect">
            <a:avLst/>
          </a:prstGeom>
          <a:noFill/>
          <a:ln>
            <a:noFill/>
          </a:ln>
        </p:spPr>
      </p:pic>
    </p:spTree>
    <p:extLst>
      <p:ext uri="{BB962C8B-B14F-4D97-AF65-F5344CB8AC3E}">
        <p14:creationId xmlns:p14="http://schemas.microsoft.com/office/powerpoint/2010/main" val="30992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Α.4 Ποια είναι η θέση σας στην απασχόληση;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653803"/>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Όπως αναφέρθηκε και προηγουμένως ποσοστό ίσο με 64,8% των συμμετεχόντων στην έρευνα είναι άνεργοι που αναζητούν εργασία</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Ενδιαφέρον παρουσιάζει το γεγονός ότι 11,4% των συμμετεχόντων είναι εργαζόμενοι και 5,6% συνταξιούχοι, των οποίων προφανώς τα εισοδήματα δεν αρκούν για να καλύψουν τις βασικές τους ανάγκες</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περίπτωση όμως το βασικό εύρημα που προκύπτει από αυτό το ερώτημα είναι η άμεση σύνδεση της έλλειψης απασχόλησης/εισοδήματος και της ανάγκης κάλυψης βασικών αναγκών από το ΤΕΒΑ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45FD08D-7838-D5AF-E4FE-7A0505911E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935484"/>
            <a:ext cx="5274310" cy="2691682"/>
          </a:xfrm>
          <a:prstGeom prst="rect">
            <a:avLst/>
          </a:prstGeom>
          <a:noFill/>
          <a:ln>
            <a:noFill/>
          </a:ln>
        </p:spPr>
      </p:pic>
    </p:spTree>
    <p:extLst>
      <p:ext uri="{BB962C8B-B14F-4D97-AF65-F5344CB8AC3E}">
        <p14:creationId xmlns:p14="http://schemas.microsoft.com/office/powerpoint/2010/main" val="25336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Α.5 Σε ποιο Δήμο της Περιφέρειας Δυτικής Ελλάδας κατοικείτε;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653803"/>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δείγμα των συμμετεχόντων στην έρευνα προέρχεται από διάφορους δήμους της Περιφέρειας Δυτικής Ελλάδας</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περισσότεροι συμμετέχοντες στην έρευνα προέρχονται από το δήμο Πατρέων</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Ενδεχομένως να φαίνεται μία υπό-εκπροσώπηση του δήμου Πύργου ή και του Δήμοι Αιγιάλειας που δεδομένων των στοιχείων της ΕΛ.ΣΤΑΤ. δε σημαίνει ότι στους δήμους αυτούς δεν υπάρχουν ανάγκες, αλλά πιθανότατα σχετίζεται με τη διαδικασία παροχής βοήθειας από το ΤΕΒΑ ή με τη διαδικασία της δειγματοληψίας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01C2211-03A3-176A-0675-A3013AB5507B}"/>
              </a:ext>
            </a:extLst>
          </p:cNvPr>
          <p:cNvPicPr>
            <a:picLocks noChangeAspect="1"/>
          </p:cNvPicPr>
          <p:nvPr/>
        </p:nvPicPr>
        <p:blipFill rotWithShape="1">
          <a:blip r:embed="rId4"/>
          <a:srcRect r="4279" b="7458"/>
          <a:stretch/>
        </p:blipFill>
        <p:spPr>
          <a:xfrm>
            <a:off x="2425337" y="3815632"/>
            <a:ext cx="4293325" cy="2544151"/>
          </a:xfrm>
          <a:prstGeom prst="rect">
            <a:avLst/>
          </a:prstGeom>
        </p:spPr>
      </p:pic>
    </p:spTree>
    <p:extLst>
      <p:ext uri="{BB962C8B-B14F-4D97-AF65-F5344CB8AC3E}">
        <p14:creationId xmlns:p14="http://schemas.microsoft.com/office/powerpoint/2010/main" val="267191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Α.6 Από πόσα άτομα αποτελείται το νοικοκυριό σας</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950167"/>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Ενδιαφέρον στοιχείο αποτελεί το γεγονός ότι οι πλειονότητα των ωφελούμενων των ΤΕΒΑ αποτελείται από άτομα που μένουν σε μικρά νοικοκυριά, ενός έως τριών ατόμων</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εύρημα αυτό είναι απολύτως λογικό καθώς δεν είναι καθόλου εύκολο να στηριχτούν μεγαλύτερα νοικοκυριά με τις βασικές παροχές τροφίμων και υλικών που εξασφαλίζουν τα ΤΕΒΑ</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σχετίζεται και με το μεγάλο μέσο όρο ηλικίας των ωφελούμενων, καθώς στις ηλικίες από 50 ετών και άνω, συνήθως τα τέκνα μίας οικογένειας, μπορούν να εργαστούν και να φύγουν από το νοικοκυριό</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310BA7C-E54C-421D-8342-66A38942BA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4171407"/>
            <a:ext cx="5274310" cy="2455760"/>
          </a:xfrm>
          <a:prstGeom prst="rect">
            <a:avLst/>
          </a:prstGeom>
          <a:noFill/>
          <a:ln>
            <a:noFill/>
          </a:ln>
        </p:spPr>
      </p:pic>
    </p:spTree>
    <p:extLst>
      <p:ext uri="{BB962C8B-B14F-4D97-AF65-F5344CB8AC3E}">
        <p14:creationId xmlns:p14="http://schemas.microsoft.com/office/powerpoint/2010/main" val="70196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Α.7   Υπάρχουν ανήλικα μέλη στο νοικοκυριό σας</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σε ωφελούμενους για τη λειτουργία του προγράμματος ΤΕΒΑ της Περιφέρειας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81681"/>
            <a:ext cx="8064230" cy="2254848"/>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συμφωνία με το προηγούμενο εύρημα των μικρών νοικοκυριών, φαίνεται πως οι ωφελούμενοι των ΤΕΒΑ σε ποσοστό 67% δεν φροντίζουν και ανήλικα μέλη</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το γεγονός ότι σε ποσοστό 33% υπάρχουν ανήλικα μέλη στα νοικοκυριά αυτά, σημαίνει πως θα πρέπει, αν δεν υπάρχει ήδη, να υπάρξει ειδική μέριμνα για τους ωφελούμενους που μεγαλώνουν ανήλικα παιδιά αναφορικά με το είδος, την ποιότητα και την ποσότητα υλικών αγαθών και τροφίμων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A7550BF-F978-010D-C5EC-ACB7E4A04C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500019"/>
            <a:ext cx="5274310" cy="3014889"/>
          </a:xfrm>
          <a:prstGeom prst="rect">
            <a:avLst/>
          </a:prstGeom>
          <a:noFill/>
          <a:ln>
            <a:noFill/>
          </a:ln>
        </p:spPr>
      </p:pic>
    </p:spTree>
    <p:extLst>
      <p:ext uri="{BB962C8B-B14F-4D97-AF65-F5344CB8AC3E}">
        <p14:creationId xmlns:p14="http://schemas.microsoft.com/office/powerpoint/2010/main" val="195809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3675</TotalTime>
  <Words>4119</Words>
  <Application>Microsoft Office PowerPoint</Application>
  <PresentationFormat>On-screen Show (4:3)</PresentationFormat>
  <Paragraphs>229</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Έρευνα σε ωφελούμενους για τη λειτουργία του προγράμματος ΤΕΒΑ της Περιφέρειας Δυτικής Ελλάδας</vt:lpstr>
      <vt:lpstr>Πρώτο Μέρος Έρευνας </vt:lpstr>
      <vt:lpstr>Α.1 Ηλικία Συμμετεχόντων</vt:lpstr>
      <vt:lpstr>Α.2 Φύλο Συμμετεχόντων</vt:lpstr>
      <vt:lpstr>Α.3 Ποιο είναι το ανώτερο επίπεδο σπουδών που έχετε ολοκληρώσει</vt:lpstr>
      <vt:lpstr>Α.4 Ποια είναι η θέση σας στην απασχόληση; </vt:lpstr>
      <vt:lpstr>Α.5 Σε ποιο Δήμο της Περιφέρειας Δυτικής Ελλάδας κατοικείτε; </vt:lpstr>
      <vt:lpstr>Α.6 Από πόσα άτομα αποτελείται το νοικοκυριό σας</vt:lpstr>
      <vt:lpstr>Α.7   Υπάρχουν ανήλικα μέλη στο νοικοκυριό σας</vt:lpstr>
      <vt:lpstr>Δεύτερο Μέρος Έρευνας </vt:lpstr>
      <vt:lpstr>Β1. Πόσο συχνά σας παρέχονται από το ΤΕΒΑ τα παρακάτω προϊόντα &amp; είδη ΒΥΣ; Τρόφιμα </vt:lpstr>
      <vt:lpstr>Β1. Πόσο συχνά σας παρέχονται από το ΤΕΒΑ τα παρακάτω προϊόντα &amp; είδη ΒΥΣ; Είδη Βασικής Υλικής Συνδρομής </vt:lpstr>
      <vt:lpstr>Β2. Πόσο ικανοποιημένος/η είστε από την ποικιλία των προϊόντων &amp; των ειδών ΒΥΣ που έχετε παραλάβει μέχρι σήμερα; Τρόφιμα </vt:lpstr>
      <vt:lpstr>Β2. Πόσο ικανοποιημένος/η είστε από την ποικιλία των προϊόντων &amp; των ειδών ΒΥΣ που έχετε παραλάβει μέχρι σήμερα; Είδη Βασικής Υλικής Συνδρομής </vt:lpstr>
      <vt:lpstr>Β3. Πόσο ικανοποιημένος/η είστε από την ποιότητα των προϊόντων &amp; των ειδών ΒΥΣ που έχετε παραλάβει; Τρόφιμα </vt:lpstr>
      <vt:lpstr>Β3. Πόσο ικανοποιημένος/η είστε από την ποιότητα των προϊόντων &amp; των ειδών ΒΥΣ που έχετε παραλάβει; Είδη Βασικής Υλικής Συνδρομής </vt:lpstr>
      <vt:lpstr>Β4. Πόσο ικανοποιημένος/η είστε από την ποσότητα των προϊόντων &amp; των ειδών ΒΥΣ  που έχετε  παραλάβει; (μία απάντηση για κάθε κατηγορία) Τρόφιμα </vt:lpstr>
      <vt:lpstr>Β4. Πόσο ικανοποιημένος/η είστε από την ποσότητα των προϊόντων &amp; των ειδών ΒΥΣ  που έχετε  παραλάβει; (μία απάντηση για κάθε κατηγορία) Είδη Βασικής Υλικής Συνδρομής </vt:lpstr>
      <vt:lpstr>Β5. Τα προϊόντα &amp; τα είδη ΒΥΣ,  τα οποία σας παρέχονται, ανταποκρίνονται γενικά στις ανάγκες σας;</vt:lpstr>
      <vt:lpstr>Β6.  Ποιο ή ποια επιπλέον προϊόντα θα θέλατε να συμπεριληφθούν στις διανομές; </vt:lpstr>
      <vt:lpstr>Β7.  Ποιο ή ποια προϊόντα θα θέλατε να αφαιρεθούν από τις διανομές;   </vt:lpstr>
      <vt:lpstr>Β8. Πόσο ικανοποιημένοι είστε γενικά από τα προϊόντα που σας παρέχονται μέσω ΤΕΒΑ </vt:lpstr>
      <vt:lpstr>Β.9 : Αναφέρατε πιθανούς τρόπους βελτίωσης των παρεχόμενων υπηρεσιών από το ΤΕΒΑ. </vt:lpstr>
      <vt:lpstr>Δ.1: Ποιες ανάγκες σας δεν καλύπτονται από τη σημερινή λειτουργία των ΤΕΒΑ;   (μπορείτε να επιλέξετε  περισσότερες από μία (1) απαντήσεις)</vt:lpstr>
      <vt:lpstr>Δ.2  Θα προτιμούσατε η υλοποίηση του ΕΠ ΤΕΒΑ να γίνεται με άλλο τρόπο; </vt:lpstr>
      <vt:lpstr>Δ.3 Σε περίπτωση θετικής απάντησης, αναφέρετε/προτείνετε τρόπο/τρόπους:</vt:lpstr>
      <vt:lpstr>Συμπεράσματα Ι </vt:lpstr>
      <vt:lpstr>Συμπεράσματα ΙΙ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Thomas</cp:lastModifiedBy>
  <cp:revision>191</cp:revision>
  <dcterms:created xsi:type="dcterms:W3CDTF">2018-08-20T14:51:36Z</dcterms:created>
  <dcterms:modified xsi:type="dcterms:W3CDTF">2023-07-21T06:52:36Z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