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8"/>
  </p:notesMasterIdLst>
  <p:handoutMasterIdLst>
    <p:handoutMasterId r:id="rId29"/>
  </p:handoutMasterIdLst>
  <p:sldIdLst>
    <p:sldId id="257" r:id="rId2"/>
    <p:sldId id="514" r:id="rId3"/>
    <p:sldId id="515" r:id="rId4"/>
    <p:sldId id="516" r:id="rId5"/>
    <p:sldId id="517" r:id="rId6"/>
    <p:sldId id="518" r:id="rId7"/>
    <p:sldId id="519" r:id="rId8"/>
    <p:sldId id="520" r:id="rId9"/>
    <p:sldId id="521" r:id="rId10"/>
    <p:sldId id="522" r:id="rId11"/>
    <p:sldId id="523" r:id="rId12"/>
    <p:sldId id="524" r:id="rId13"/>
    <p:sldId id="525" r:id="rId14"/>
    <p:sldId id="526" r:id="rId15"/>
    <p:sldId id="527" r:id="rId16"/>
    <p:sldId id="528" r:id="rId17"/>
    <p:sldId id="529" r:id="rId18"/>
    <p:sldId id="530" r:id="rId19"/>
    <p:sldId id="531" r:id="rId20"/>
    <p:sldId id="532" r:id="rId21"/>
    <p:sldId id="533" r:id="rId22"/>
    <p:sldId id="534" r:id="rId23"/>
    <p:sldId id="535" r:id="rId24"/>
    <p:sldId id="536" r:id="rId25"/>
    <p:sldId id="537" r:id="rId26"/>
    <p:sldId id="51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3" pos="5472" userDrawn="1">
          <p15:clr>
            <a:srgbClr val="A4A3A4"/>
          </p15:clr>
        </p15:guide>
        <p15:guide id="4" orient="horz" pos="412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2683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473" autoAdjust="0"/>
    <p:restoredTop sz="89911" autoAdjust="0"/>
  </p:normalViewPr>
  <p:slideViewPr>
    <p:cSldViewPr snapToGrid="0">
      <p:cViewPr varScale="1">
        <p:scale>
          <a:sx n="73" d="100"/>
          <a:sy n="73" d="100"/>
        </p:scale>
        <p:origin x="-1050" y="-96"/>
      </p:cViewPr>
      <p:guideLst>
        <p:guide orient="horz" pos="2160"/>
        <p:guide orient="horz" pos="4128"/>
        <p:guide pos="2880"/>
        <p:guide pos="5472"/>
      </p:guideLst>
    </p:cSldViewPr>
  </p:slideViewPr>
  <p:notesTextViewPr>
    <p:cViewPr>
      <p:scale>
        <a:sx n="3" d="2"/>
        <a:sy n="3" d="2"/>
      </p:scale>
      <p:origin x="0" y="0"/>
    </p:cViewPr>
  </p:notesTextViewPr>
  <p:notesViewPr>
    <p:cSldViewPr snapToGrid="0" showGuides="1">
      <p:cViewPr varScale="1">
        <p:scale>
          <a:sx n="72" d="100"/>
          <a:sy n="72" d="100"/>
        </p:scale>
        <p:origin x="3396" y="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4CE4DA-22AE-442E-AC9C-92F214E4916F}" type="datetime1">
              <a:rPr lang="el-GR" smtClean="0"/>
              <a:pPr rtl="0"/>
              <a:t>25/2/2023</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l-GR" smtClean="0"/>
              <a:pPr rtl="0"/>
              <a:t>‹#›</a:t>
            </a:fld>
            <a:endParaRPr lang="el-GR" dirty="0"/>
          </a:p>
        </p:txBody>
      </p:sp>
    </p:spTree>
    <p:extLst>
      <p:ext uri="{BB962C8B-B14F-4D97-AF65-F5344CB8AC3E}">
        <p14:creationId xmlns:p14="http://schemas.microsoft.com/office/powerpoint/2010/main" xmlns=""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41765FF-9287-4A7A-B1E0-3A22CE3F062E}" type="datetime1">
              <a:rPr lang="el-GR" noProof="0" smtClean="0"/>
              <a:pPr rtl="0"/>
              <a:t>25/2/2023</a:t>
            </a:fld>
            <a:endParaRPr lang="el-GR" noProof="0"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l-GR" noProof="0" smtClean="0"/>
              <a:pPr rtl="0"/>
              <a:t>‹#›</a:t>
            </a:fld>
            <a:endParaRPr lang="el-GR" noProof="0" dirty="0"/>
          </a:p>
        </p:txBody>
      </p:sp>
    </p:spTree>
    <p:extLst>
      <p:ext uri="{BB962C8B-B14F-4D97-AF65-F5344CB8AC3E}">
        <p14:creationId xmlns:p14="http://schemas.microsoft.com/office/powerpoint/2010/main" xmlns=""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1</a:t>
            </a:fld>
            <a:endParaRPr lang="el-GR" dirty="0"/>
          </a:p>
        </p:txBody>
      </p:sp>
    </p:spTree>
    <p:extLst>
      <p:ext uri="{BB962C8B-B14F-4D97-AF65-F5344CB8AC3E}">
        <p14:creationId xmlns:p14="http://schemas.microsoft.com/office/powerpoint/2010/main" xmlns=""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10</a:t>
            </a:fld>
            <a:endParaRPr lang="el-GR" dirty="0"/>
          </a:p>
        </p:txBody>
      </p:sp>
    </p:spTree>
    <p:extLst>
      <p:ext uri="{BB962C8B-B14F-4D97-AF65-F5344CB8AC3E}">
        <p14:creationId xmlns:p14="http://schemas.microsoft.com/office/powerpoint/2010/main" xmlns="" val="996187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11</a:t>
            </a:fld>
            <a:endParaRPr lang="el-GR" dirty="0"/>
          </a:p>
        </p:txBody>
      </p:sp>
    </p:spTree>
    <p:extLst>
      <p:ext uri="{BB962C8B-B14F-4D97-AF65-F5344CB8AC3E}">
        <p14:creationId xmlns:p14="http://schemas.microsoft.com/office/powerpoint/2010/main" xmlns="" val="2374262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12</a:t>
            </a:fld>
            <a:endParaRPr lang="el-GR" dirty="0"/>
          </a:p>
        </p:txBody>
      </p:sp>
    </p:spTree>
    <p:extLst>
      <p:ext uri="{BB962C8B-B14F-4D97-AF65-F5344CB8AC3E}">
        <p14:creationId xmlns:p14="http://schemas.microsoft.com/office/powerpoint/2010/main" xmlns="" val="2942833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13</a:t>
            </a:fld>
            <a:endParaRPr lang="el-GR" dirty="0"/>
          </a:p>
        </p:txBody>
      </p:sp>
    </p:spTree>
    <p:extLst>
      <p:ext uri="{BB962C8B-B14F-4D97-AF65-F5344CB8AC3E}">
        <p14:creationId xmlns:p14="http://schemas.microsoft.com/office/powerpoint/2010/main" xmlns="" val="131662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14</a:t>
            </a:fld>
            <a:endParaRPr lang="el-GR" dirty="0"/>
          </a:p>
        </p:txBody>
      </p:sp>
    </p:spTree>
    <p:extLst>
      <p:ext uri="{BB962C8B-B14F-4D97-AF65-F5344CB8AC3E}">
        <p14:creationId xmlns:p14="http://schemas.microsoft.com/office/powerpoint/2010/main" xmlns="" val="1306149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15</a:t>
            </a:fld>
            <a:endParaRPr lang="el-GR" dirty="0"/>
          </a:p>
        </p:txBody>
      </p:sp>
    </p:spTree>
    <p:extLst>
      <p:ext uri="{BB962C8B-B14F-4D97-AF65-F5344CB8AC3E}">
        <p14:creationId xmlns:p14="http://schemas.microsoft.com/office/powerpoint/2010/main" xmlns="" val="1005748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16</a:t>
            </a:fld>
            <a:endParaRPr lang="el-GR" dirty="0"/>
          </a:p>
        </p:txBody>
      </p:sp>
    </p:spTree>
    <p:extLst>
      <p:ext uri="{BB962C8B-B14F-4D97-AF65-F5344CB8AC3E}">
        <p14:creationId xmlns:p14="http://schemas.microsoft.com/office/powerpoint/2010/main" xmlns="" val="3435738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17</a:t>
            </a:fld>
            <a:endParaRPr lang="el-GR" dirty="0"/>
          </a:p>
        </p:txBody>
      </p:sp>
    </p:spTree>
    <p:extLst>
      <p:ext uri="{BB962C8B-B14F-4D97-AF65-F5344CB8AC3E}">
        <p14:creationId xmlns:p14="http://schemas.microsoft.com/office/powerpoint/2010/main" xmlns="" val="3143714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18</a:t>
            </a:fld>
            <a:endParaRPr lang="el-GR" dirty="0"/>
          </a:p>
        </p:txBody>
      </p:sp>
    </p:spTree>
    <p:extLst>
      <p:ext uri="{BB962C8B-B14F-4D97-AF65-F5344CB8AC3E}">
        <p14:creationId xmlns:p14="http://schemas.microsoft.com/office/powerpoint/2010/main" xmlns="" val="4120397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19</a:t>
            </a:fld>
            <a:endParaRPr lang="el-GR" dirty="0"/>
          </a:p>
        </p:txBody>
      </p:sp>
    </p:spTree>
    <p:extLst>
      <p:ext uri="{BB962C8B-B14F-4D97-AF65-F5344CB8AC3E}">
        <p14:creationId xmlns:p14="http://schemas.microsoft.com/office/powerpoint/2010/main" xmlns="" val="774394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a:t>
            </a:fld>
            <a:endParaRPr lang="el-GR" dirty="0"/>
          </a:p>
        </p:txBody>
      </p:sp>
    </p:spTree>
    <p:extLst>
      <p:ext uri="{BB962C8B-B14F-4D97-AF65-F5344CB8AC3E}">
        <p14:creationId xmlns:p14="http://schemas.microsoft.com/office/powerpoint/2010/main" xmlns="" val="272470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20</a:t>
            </a:fld>
            <a:endParaRPr lang="el-GR" dirty="0"/>
          </a:p>
        </p:txBody>
      </p:sp>
    </p:spTree>
    <p:extLst>
      <p:ext uri="{BB962C8B-B14F-4D97-AF65-F5344CB8AC3E}">
        <p14:creationId xmlns:p14="http://schemas.microsoft.com/office/powerpoint/2010/main" xmlns="" val="2429570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21</a:t>
            </a:fld>
            <a:endParaRPr lang="el-GR" dirty="0"/>
          </a:p>
        </p:txBody>
      </p:sp>
    </p:spTree>
    <p:extLst>
      <p:ext uri="{BB962C8B-B14F-4D97-AF65-F5344CB8AC3E}">
        <p14:creationId xmlns:p14="http://schemas.microsoft.com/office/powerpoint/2010/main" xmlns="" val="2674863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22</a:t>
            </a:fld>
            <a:endParaRPr lang="el-GR" dirty="0"/>
          </a:p>
        </p:txBody>
      </p:sp>
    </p:spTree>
    <p:extLst>
      <p:ext uri="{BB962C8B-B14F-4D97-AF65-F5344CB8AC3E}">
        <p14:creationId xmlns:p14="http://schemas.microsoft.com/office/powerpoint/2010/main" xmlns="" val="814277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23</a:t>
            </a:fld>
            <a:endParaRPr lang="el-GR" dirty="0"/>
          </a:p>
        </p:txBody>
      </p:sp>
    </p:spTree>
    <p:extLst>
      <p:ext uri="{BB962C8B-B14F-4D97-AF65-F5344CB8AC3E}">
        <p14:creationId xmlns:p14="http://schemas.microsoft.com/office/powerpoint/2010/main" xmlns="" val="3793241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24</a:t>
            </a:fld>
            <a:endParaRPr lang="el-GR" dirty="0"/>
          </a:p>
        </p:txBody>
      </p:sp>
    </p:spTree>
    <p:extLst>
      <p:ext uri="{BB962C8B-B14F-4D97-AF65-F5344CB8AC3E}">
        <p14:creationId xmlns:p14="http://schemas.microsoft.com/office/powerpoint/2010/main" xmlns="" val="570369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25</a:t>
            </a:fld>
            <a:endParaRPr lang="el-GR" dirty="0"/>
          </a:p>
        </p:txBody>
      </p:sp>
    </p:spTree>
    <p:extLst>
      <p:ext uri="{BB962C8B-B14F-4D97-AF65-F5344CB8AC3E}">
        <p14:creationId xmlns:p14="http://schemas.microsoft.com/office/powerpoint/2010/main" xmlns="" val="3668112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26</a:t>
            </a:fld>
            <a:endParaRPr lang="el-GR" dirty="0"/>
          </a:p>
        </p:txBody>
      </p:sp>
    </p:spTree>
    <p:extLst>
      <p:ext uri="{BB962C8B-B14F-4D97-AF65-F5344CB8AC3E}">
        <p14:creationId xmlns:p14="http://schemas.microsoft.com/office/powerpoint/2010/main" xmlns="" val="2288797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3</a:t>
            </a:fld>
            <a:endParaRPr lang="el-GR" dirty="0"/>
          </a:p>
        </p:txBody>
      </p:sp>
    </p:spTree>
    <p:extLst>
      <p:ext uri="{BB962C8B-B14F-4D97-AF65-F5344CB8AC3E}">
        <p14:creationId xmlns:p14="http://schemas.microsoft.com/office/powerpoint/2010/main" xmlns="" val="997148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4</a:t>
            </a:fld>
            <a:endParaRPr lang="el-GR" dirty="0"/>
          </a:p>
        </p:txBody>
      </p:sp>
    </p:spTree>
    <p:extLst>
      <p:ext uri="{BB962C8B-B14F-4D97-AF65-F5344CB8AC3E}">
        <p14:creationId xmlns:p14="http://schemas.microsoft.com/office/powerpoint/2010/main" xmlns="" val="970038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5</a:t>
            </a:fld>
            <a:endParaRPr lang="el-GR" dirty="0"/>
          </a:p>
        </p:txBody>
      </p:sp>
    </p:spTree>
    <p:extLst>
      <p:ext uri="{BB962C8B-B14F-4D97-AF65-F5344CB8AC3E}">
        <p14:creationId xmlns:p14="http://schemas.microsoft.com/office/powerpoint/2010/main" xmlns="" val="377826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6</a:t>
            </a:fld>
            <a:endParaRPr lang="el-GR" dirty="0"/>
          </a:p>
        </p:txBody>
      </p:sp>
    </p:spTree>
    <p:extLst>
      <p:ext uri="{BB962C8B-B14F-4D97-AF65-F5344CB8AC3E}">
        <p14:creationId xmlns:p14="http://schemas.microsoft.com/office/powerpoint/2010/main" xmlns="" val="2526586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7</a:t>
            </a:fld>
            <a:endParaRPr lang="el-GR" dirty="0"/>
          </a:p>
        </p:txBody>
      </p:sp>
    </p:spTree>
    <p:extLst>
      <p:ext uri="{BB962C8B-B14F-4D97-AF65-F5344CB8AC3E}">
        <p14:creationId xmlns:p14="http://schemas.microsoft.com/office/powerpoint/2010/main" xmlns="" val="1505814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8</a:t>
            </a:fld>
            <a:endParaRPr lang="el-GR" dirty="0"/>
          </a:p>
        </p:txBody>
      </p:sp>
    </p:spTree>
    <p:extLst>
      <p:ext uri="{BB962C8B-B14F-4D97-AF65-F5344CB8AC3E}">
        <p14:creationId xmlns:p14="http://schemas.microsoft.com/office/powerpoint/2010/main" xmlns="" val="818279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9</a:t>
            </a:fld>
            <a:endParaRPr lang="el-GR" dirty="0"/>
          </a:p>
        </p:txBody>
      </p:sp>
    </p:spTree>
    <p:extLst>
      <p:ext uri="{BB962C8B-B14F-4D97-AF65-F5344CB8AC3E}">
        <p14:creationId xmlns:p14="http://schemas.microsoft.com/office/powerpoint/2010/main" xmlns="" val="337913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rtl="0"/>
            <a:fld id="{8AFCCDD6-6E69-4DAB-AA9C-FB54F783E5B5}"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484460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36338165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307135485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855259"/>
            <a:ext cx="7543801" cy="40233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
        <p:nvSpPr>
          <p:cNvPr id="7" name="Τίτλος 6">
            <a:extLst>
              <a:ext uri="{FF2B5EF4-FFF2-40B4-BE49-F238E27FC236}">
                <a16:creationId xmlns:a16="http://schemas.microsoft.com/office/drawing/2014/main" xmlns="" id="{0C9E5F96-3431-4969-9624-F63CD1148FDC}"/>
              </a:ext>
            </a:extLst>
          </p:cNvPr>
          <p:cNvSpPr>
            <a:spLocks noGrp="1"/>
          </p:cNvSpPr>
          <p:nvPr>
            <p:ph type="title"/>
          </p:nvPr>
        </p:nvSpPr>
        <p:spPr>
          <a:xfrm>
            <a:off x="822960" y="286604"/>
            <a:ext cx="7543800" cy="692777"/>
          </a:xfrm>
        </p:spPr>
        <p:txBody>
          <a:bodyPr/>
          <a:lstStyle/>
          <a:p>
            <a:r>
              <a:rPr lang="el-GR" dirty="0"/>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xmlns="" val="16940326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90045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rtl="0"/>
            <a:fld id="{7D08FD8B-C90A-4814-933D-82CA745BBBCB}"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25821300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rtl="0"/>
            <a:fld id="{EF718ADF-E857-4F21-A81D-97F68CD96C68}" type="datetime1">
              <a:rPr lang="el-GR" noProof="0" smtClean="0"/>
              <a:pPr rtl="0"/>
              <a:t>25/2/2023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675517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629150" y="2505075"/>
            <a:ext cx="3887391"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rtl="0"/>
            <a:fld id="{E523F185-359C-4B85-9499-787CBA1D5A75}" type="datetime1">
              <a:rPr lang="el-GR" noProof="0" smtClean="0"/>
              <a:pPr rtl="0"/>
              <a:t>25/2/2023</a:t>
            </a:fld>
            <a:endParaRPr lang="el-GR" noProof="0" dirty="0"/>
          </a:p>
        </p:txBody>
      </p:sp>
      <p:sp>
        <p:nvSpPr>
          <p:cNvPr id="8" name="Footer Placeholder 7"/>
          <p:cNvSpPr>
            <a:spLocks noGrp="1"/>
          </p:cNvSpPr>
          <p:nvPr>
            <p:ph type="ftr" sz="quarter" idx="11"/>
          </p:nvPr>
        </p:nvSpPr>
        <p:spPr/>
        <p:txBody>
          <a:bodyPr/>
          <a:lstStyle/>
          <a:p>
            <a:pPr rtl="0"/>
            <a:r>
              <a:rPr lang="el-GR" noProof="0"/>
              <a:t>Προσθήκη υποσέλιδου</a:t>
            </a:r>
            <a:endParaRPr lang="el-GR" noProof="0" dirty="0"/>
          </a:p>
        </p:txBody>
      </p:sp>
      <p:sp>
        <p:nvSpPr>
          <p:cNvPr id="9" name="Slide Number Placeholder 8"/>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0765173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pPr rtl="0"/>
            <a:fld id="{092AA6E9-5537-4F6B-AF24-CE87CFABB2FE}" type="datetime1">
              <a:rPr lang="el-GR" noProof="0" smtClean="0"/>
              <a:pPr rtl="0"/>
              <a:t>25/2/2023</a:t>
            </a:fld>
            <a:endParaRPr lang="el-GR" noProof="0" dirty="0"/>
          </a:p>
        </p:txBody>
      </p:sp>
      <p:sp>
        <p:nvSpPr>
          <p:cNvPr id="4" name="Footer Placeholder 3"/>
          <p:cNvSpPr>
            <a:spLocks noGrp="1"/>
          </p:cNvSpPr>
          <p:nvPr>
            <p:ph type="ftr" sz="quarter" idx="11"/>
          </p:nvPr>
        </p:nvSpPr>
        <p:spPr/>
        <p:txBody>
          <a:bodyPr/>
          <a:lstStyle/>
          <a:p>
            <a:pPr rtl="0"/>
            <a:r>
              <a:rPr lang="el-GR" noProof="0"/>
              <a:t>Προσθήκη υποσέλιδου</a:t>
            </a:r>
            <a:endParaRPr lang="el-GR" noProof="0" dirty="0"/>
          </a:p>
        </p:txBody>
      </p:sp>
      <p:sp>
        <p:nvSpPr>
          <p:cNvPr id="5" name="Slide Number Placeholder 4"/>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21679983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2A96F4DC-7CA3-4BB1-A0B7-D6BFD97F0CE4}" type="datetime1">
              <a:rPr lang="el-GR" noProof="0" smtClean="0"/>
              <a:pPr rtl="0"/>
              <a:t>25/2/2023</a:t>
            </a:fld>
            <a:endParaRPr lang="el-GR" noProof="0" dirty="0"/>
          </a:p>
        </p:txBody>
      </p:sp>
      <p:sp>
        <p:nvSpPr>
          <p:cNvPr id="3" name="Footer Placeholder 2"/>
          <p:cNvSpPr>
            <a:spLocks noGrp="1"/>
          </p:cNvSpPr>
          <p:nvPr>
            <p:ph type="ftr" sz="quarter" idx="11"/>
          </p:nvPr>
        </p:nvSpPr>
        <p:spPr/>
        <p:txBody>
          <a:bodyPr/>
          <a:lstStyle/>
          <a:p>
            <a:pPr rtl="0"/>
            <a:r>
              <a:rPr lang="el-GR" noProof="0"/>
              <a:t>Προσθήκη υποσέλιδου</a:t>
            </a:r>
            <a:endParaRPr lang="el-GR" noProof="0" dirty="0"/>
          </a:p>
        </p:txBody>
      </p:sp>
      <p:sp>
        <p:nvSpPr>
          <p:cNvPr id="4" name="Slide Number Placeholder 3"/>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42584003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7AEEF394-60AA-42E5-BBA6-785914B12B3E}" type="datetime1">
              <a:rPr lang="el-GR" noProof="0" smtClean="0"/>
              <a:pPr rtl="0"/>
              <a:t>25/2/2023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7918042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FBF9933F-5606-408E-9CA3-40EE5E1D4EDD}" type="datetime1">
              <a:rPr lang="el-GR" noProof="0" smtClean="0"/>
              <a:pPr rtl="0"/>
              <a:t>25/2/2023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212216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765B0B5-24AB-4F94-A830-10E885314E42}" type="datetime1">
              <a:rPr lang="el-GR" noProof="0" smtClean="0"/>
              <a:pPr rtl="0"/>
              <a:t>25/2/2023</a:t>
            </a:fld>
            <a:endParaRPr lang="el-GR"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l-GR" noProof="0"/>
              <a:t>Προσθήκη υποσέλιδου</a:t>
            </a:r>
            <a:endParaRPr lang="el-GR" noProof="0"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202587392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18"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822960" y="476250"/>
            <a:ext cx="7543800" cy="1688211"/>
          </a:xfrm>
        </p:spPr>
        <p:txBody>
          <a:bodyPr rtlCol="0">
            <a:normAutofit/>
          </a:bodyPr>
          <a:lstStyle/>
          <a:p>
            <a:pPr algn="ctr"/>
            <a:r>
              <a:rPr lang="el-GR" sz="3200" b="1" dirty="0">
                <a:solidFill>
                  <a:srgbClr val="FFFFFF"/>
                </a:solidFill>
              </a:rPr>
              <a:t>Έρευνα για την Ικανοποίηση Ωφελούμενων Δομών από τους 3 πυλώνες Κοινωνικής Προστασίας</a:t>
            </a:r>
          </a:p>
        </p:txBody>
      </p:sp>
      <p:sp>
        <p:nvSpPr>
          <p:cNvPr id="20" name="Τίτλος 1">
            <a:extLst>
              <a:ext uri="{FF2B5EF4-FFF2-40B4-BE49-F238E27FC236}">
                <a16:creationId xmlns:a16="http://schemas.microsoft.com/office/drawing/2014/main" xmlns="" id="{ACCF97AF-E359-4E30-AD72-0F6DA8A97D52}"/>
              </a:ext>
            </a:extLst>
          </p:cNvPr>
          <p:cNvSpPr txBox="1">
            <a:spLocks/>
          </p:cNvSpPr>
          <p:nvPr/>
        </p:nvSpPr>
        <p:spPr>
          <a:xfrm>
            <a:off x="800100" y="4480245"/>
            <a:ext cx="7543800" cy="63638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l-GR" sz="2400" dirty="0">
                <a:solidFill>
                  <a:srgbClr val="FFFFFF"/>
                </a:solidFill>
              </a:rPr>
              <a:t>Φεβρουάριος 2023</a:t>
            </a:r>
          </a:p>
        </p:txBody>
      </p:sp>
      <p:sp>
        <p:nvSpPr>
          <p:cNvPr id="5" name="Τίτλος 1">
            <a:extLst>
              <a:ext uri="{FF2B5EF4-FFF2-40B4-BE49-F238E27FC236}">
                <a16:creationId xmlns:a16="http://schemas.microsoft.com/office/drawing/2014/main" xmlns="" id="{32A9771D-DF75-4AEF-9C8C-687FB9781C11}"/>
              </a:ext>
            </a:extLst>
          </p:cNvPr>
          <p:cNvSpPr txBox="1">
            <a:spLocks/>
          </p:cNvSpPr>
          <p:nvPr/>
        </p:nvSpPr>
        <p:spPr>
          <a:xfrm>
            <a:off x="800100" y="3176796"/>
            <a:ext cx="7543800" cy="504408"/>
          </a:xfrm>
          <a:prstGeom prst="rect">
            <a:avLst/>
          </a:prstGeom>
        </p:spPr>
        <p:txBody>
          <a:bodyPr vert="horz" lIns="91440" tIns="45720" rIns="91440" bIns="45720" rtlCol="0" anchor="b">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l-GR" sz="2400" dirty="0">
                <a:solidFill>
                  <a:srgbClr val="FFFFFF"/>
                </a:solidFill>
              </a:rPr>
              <a:t>Ανάλυση/Συμπεράσματα: Δρ. Κωνσταντίνος Ρηγόπουλος</a:t>
            </a:r>
            <a:endParaRPr lang="en-US" sz="2400" dirty="0">
              <a:solidFill>
                <a:srgbClr val="FFFFFF"/>
              </a:solidFill>
            </a:endParaRPr>
          </a:p>
        </p:txBody>
      </p:sp>
    </p:spTree>
    <p:extLst>
      <p:ext uri="{BB962C8B-B14F-4D97-AF65-F5344CB8AC3E}">
        <p14:creationId xmlns:p14="http://schemas.microsoft.com/office/powerpoint/2010/main" xmlns="" val="7063055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Δεύτερο Μέρος Έρευνας </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Ικανοποίηση Ωφελούμενων Δομών από τους 3 πυλώνες Κοινωνικής Προστασίας</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952241"/>
            <a:ext cx="8064230" cy="1754326"/>
          </a:xfrm>
          <a:prstGeom prst="rect">
            <a:avLst/>
          </a:prstGeom>
          <a:noFill/>
        </p:spPr>
        <p:txBody>
          <a:bodyPr wrap="square" rtlCol="0">
            <a:spAutoFit/>
          </a:bodyPr>
          <a:lstStyle/>
          <a:p>
            <a:pPr algn="ctr"/>
            <a:r>
              <a:rPr lang="el-GR" sz="3600" dirty="0">
                <a:solidFill>
                  <a:srgbClr val="C00000"/>
                </a:solidFill>
              </a:rPr>
              <a:t>Ερωτήσεις για το βαθμό ικανοποίησης των ωφελούμενων από τους τρεις πυλώνες κοινωνικής προστασίας</a:t>
            </a:r>
            <a:endParaRPr lang="el-GR" sz="3200" dirty="0">
              <a:solidFill>
                <a:srgbClr val="C00000"/>
              </a:solidFill>
            </a:endParaRPr>
          </a:p>
        </p:txBody>
      </p:sp>
    </p:spTree>
    <p:extLst>
      <p:ext uri="{BB962C8B-B14F-4D97-AF65-F5344CB8AC3E}">
        <p14:creationId xmlns:p14="http://schemas.microsoft.com/office/powerpoint/2010/main" xmlns="" val="34701291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Πόσο συχνά χρησιμοποιείτε τις υπηρεσίες των παρακάτω δομών Ι</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Ικανοποίηση Ωφελούμενων Δομών από τους 3 πυλώνες Κοινωνικής Προστασίας</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386629"/>
            <a:ext cx="8064230" cy="5240537"/>
          </a:xfrm>
          <a:prstGeom prst="rect">
            <a:avLst/>
          </a:prstGeom>
          <a:noFill/>
        </p:spPr>
        <p:txBody>
          <a:bodyPr wrap="square" rtlCol="0">
            <a:spAutoFit/>
          </a:bodyPr>
          <a:lstStyle/>
          <a:p>
            <a:pPr marL="285750" indent="-285750" algn="just">
              <a:lnSpc>
                <a:spcPct val="150000"/>
              </a:lnSpc>
              <a:spcAft>
                <a:spcPts val="800"/>
              </a:spcAft>
              <a:buFont typeface="Arial" panose="020B0604020202020204" pitchFamily="34" charset="0"/>
              <a:buChar char="•"/>
            </a:pPr>
            <a:r>
              <a:rPr lang="el-GR" sz="1800" dirty="0">
                <a:effectLst/>
                <a:ea typeface="Calibri" panose="020F0502020204030204" pitchFamily="34" charset="0"/>
                <a:cs typeface="Times New Roman" panose="02020603050405020304" pitchFamily="18" charset="0"/>
              </a:rPr>
              <a:t>Οι ωφελούμενοι των κέντρων κοινότητας ως πληθυσμός είναι με διαφορά ο μεγαλύτερος φθάνοντας περίπου τις 58.000 ενώ οι ωφελούμενοι όλων των υπολοίπων δομών μόλις που ξεπερνούν τις 3500.   </a:t>
            </a:r>
          </a:p>
          <a:p>
            <a:pPr marL="285750" indent="-285750" algn="just">
              <a:lnSpc>
                <a:spcPct val="150000"/>
              </a:lnSpc>
              <a:spcAft>
                <a:spcPts val="800"/>
              </a:spcAft>
              <a:buFont typeface="Arial" panose="020B0604020202020204" pitchFamily="34" charset="0"/>
              <a:buChar char="•"/>
            </a:pPr>
            <a:r>
              <a:rPr lang="el-GR" sz="1800" dirty="0">
                <a:effectLst/>
                <a:ea typeface="Calibri" panose="020F0502020204030204" pitchFamily="34" charset="0"/>
                <a:cs typeface="Times New Roman" panose="02020603050405020304" pitchFamily="18" charset="0"/>
              </a:rPr>
              <a:t>Αναπόφευκτα αυτό αντικατοπτρίζεται στο δείγμα της παρούσας έρευνας με το 58,6% του δείγματος να επισκέπτεται από κάθε ημέρα μέχρι 1-2 φορές το μήνα τα κέντρα κοινότητας, 2,2% τα κέντρα ημερήσιας φροντίδας, 2% τα κέντρα ημερήσιας φροντίδας ηλικιωμένων, 20,9% τα κοινωνικά παντοπωλεία, 3,3% τα κοινωνικά φαρμακεία και ελάχιστο κομμάτι του δείγματος να δηλώνει πως επισκέπτεται σπάνια τις δομές αστέγων 1,7% και τα κέντρα ένταξης μεταναστών 1,1%.  </a:t>
            </a:r>
          </a:p>
          <a:p>
            <a:pPr marL="285750" indent="-285750" algn="just">
              <a:lnSpc>
                <a:spcPct val="150000"/>
              </a:lnSpc>
              <a:spcAft>
                <a:spcPts val="800"/>
              </a:spcAft>
              <a:buFont typeface="Arial" panose="020B0604020202020204" pitchFamily="34" charset="0"/>
              <a:buChar char="•"/>
            </a:pPr>
            <a:r>
              <a:rPr lang="el-GR" sz="1800" dirty="0">
                <a:effectLst/>
                <a:ea typeface="Calibri" panose="020F0502020204030204" pitchFamily="34" charset="0"/>
                <a:cs typeface="Times New Roman" panose="02020603050405020304" pitchFamily="18" charset="0"/>
              </a:rPr>
              <a:t>Αναλυτικότερα η συχνότητα επίσκεψης των δομών από τους ωφελούμενους της έρευνας παρουσιάζεται παρακάτω. </a:t>
            </a:r>
          </a:p>
        </p:txBody>
      </p:sp>
    </p:spTree>
    <p:extLst>
      <p:ext uri="{BB962C8B-B14F-4D97-AF65-F5344CB8AC3E}">
        <p14:creationId xmlns:p14="http://schemas.microsoft.com/office/powerpoint/2010/main" xmlns="" val="1849983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Πόσο συχνά χρησιμοποιείτε τις υπηρεσίες των παρακάτω δομών ΙΙ</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Ικανοποίηση Ωφελούμενων Δομών από τους 3 πυλώνες Κοινωνικής Προστασίας</a:t>
            </a:r>
            <a:endParaRPr lang="en-US" sz="1200" dirty="0"/>
          </a:p>
        </p:txBody>
      </p:sp>
      <p:pic>
        <p:nvPicPr>
          <p:cNvPr id="4" name="Picture 3" descr="Chart, bar chart&#10;&#10;Description automatically generated">
            <a:extLst>
              <a:ext uri="{FF2B5EF4-FFF2-40B4-BE49-F238E27FC236}">
                <a16:creationId xmlns:a16="http://schemas.microsoft.com/office/drawing/2014/main" xmlns="" id="{3E1CB772-60D9-60AB-2089-140DF02630ED}"/>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 y="1123949"/>
            <a:ext cx="3881336" cy="2660111"/>
          </a:xfrm>
          <a:prstGeom prst="rect">
            <a:avLst/>
          </a:prstGeom>
          <a:noFill/>
          <a:ln>
            <a:noFill/>
          </a:ln>
        </p:spPr>
      </p:pic>
      <p:pic>
        <p:nvPicPr>
          <p:cNvPr id="5" name="Picture 4" descr="Chart, bar chart, histogram&#10;&#10;Description automatically generated">
            <a:extLst>
              <a:ext uri="{FF2B5EF4-FFF2-40B4-BE49-F238E27FC236}">
                <a16:creationId xmlns:a16="http://schemas.microsoft.com/office/drawing/2014/main" xmlns="" id="{2BC9CB07-AE48-6A73-CCE7-87A827E5E752}"/>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3881337" y="1143364"/>
            <a:ext cx="3742690" cy="2621280"/>
          </a:xfrm>
          <a:prstGeom prst="rect">
            <a:avLst/>
          </a:prstGeom>
          <a:noFill/>
          <a:ln>
            <a:noFill/>
          </a:ln>
        </p:spPr>
      </p:pic>
      <p:pic>
        <p:nvPicPr>
          <p:cNvPr id="6" name="Picture 5" descr="Chart, bar chart&#10;&#10;Description automatically generated">
            <a:extLst>
              <a:ext uri="{FF2B5EF4-FFF2-40B4-BE49-F238E27FC236}">
                <a16:creationId xmlns:a16="http://schemas.microsoft.com/office/drawing/2014/main" xmlns="" id="{D964DA2C-D3DE-C3E3-159E-1A86693022C9}"/>
              </a:ext>
            </a:extLst>
          </p:cNvPr>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3764644"/>
            <a:ext cx="4128603" cy="2660111"/>
          </a:xfrm>
          <a:prstGeom prst="rect">
            <a:avLst/>
          </a:prstGeom>
          <a:noFill/>
          <a:ln>
            <a:noFill/>
          </a:ln>
        </p:spPr>
      </p:pic>
      <p:pic>
        <p:nvPicPr>
          <p:cNvPr id="9" name="Picture 8" descr="Chart, bar chart&#10;&#10;Description automatically generated">
            <a:extLst>
              <a:ext uri="{FF2B5EF4-FFF2-40B4-BE49-F238E27FC236}">
                <a16:creationId xmlns:a16="http://schemas.microsoft.com/office/drawing/2014/main" xmlns="" id="{7B7BDF30-81F9-D4DC-30EC-AFFFF272ADB5}"/>
              </a:ext>
            </a:extLst>
          </p:cNvPr>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4128603" y="3745230"/>
            <a:ext cx="3495424" cy="2679525"/>
          </a:xfrm>
          <a:prstGeom prst="rect">
            <a:avLst/>
          </a:prstGeom>
          <a:noFill/>
          <a:ln>
            <a:noFill/>
          </a:ln>
        </p:spPr>
      </p:pic>
    </p:spTree>
    <p:extLst>
      <p:ext uri="{BB962C8B-B14F-4D97-AF65-F5344CB8AC3E}">
        <p14:creationId xmlns:p14="http://schemas.microsoft.com/office/powerpoint/2010/main" xmlns="" val="19220816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Πόσο συχνά χρησιμοποιείτε τις υπηρεσίες των παρακάτω δομών ΙΙΙ</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Ικανοποίηση Ωφελούμενων Δομών από τους 3 πυλώνες Κοινωνικής Προστασίας</a:t>
            </a:r>
            <a:endParaRPr lang="en-US" sz="1200" dirty="0"/>
          </a:p>
        </p:txBody>
      </p:sp>
      <p:pic>
        <p:nvPicPr>
          <p:cNvPr id="3" name="Picture 2" descr="Chart, bar chart&#10;&#10;Description automatically generated">
            <a:extLst>
              <a:ext uri="{FF2B5EF4-FFF2-40B4-BE49-F238E27FC236}">
                <a16:creationId xmlns:a16="http://schemas.microsoft.com/office/drawing/2014/main" xmlns="" id="{129F56B1-AC68-E610-3DE6-1D423D125A21}"/>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125220"/>
            <a:ext cx="4039250" cy="2872848"/>
          </a:xfrm>
          <a:prstGeom prst="rect">
            <a:avLst/>
          </a:prstGeom>
          <a:noFill/>
          <a:ln>
            <a:noFill/>
          </a:ln>
        </p:spPr>
      </p:pic>
      <p:pic>
        <p:nvPicPr>
          <p:cNvPr id="10" name="Picture 9" descr="Chart, bar chart&#10;&#10;Description automatically generated">
            <a:extLst>
              <a:ext uri="{FF2B5EF4-FFF2-40B4-BE49-F238E27FC236}">
                <a16:creationId xmlns:a16="http://schemas.microsoft.com/office/drawing/2014/main" xmlns="" id="{B28249FC-9272-2152-2AEA-59F7B51F1297}"/>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4039250" y="1123949"/>
            <a:ext cx="3970655" cy="2872848"/>
          </a:xfrm>
          <a:prstGeom prst="rect">
            <a:avLst/>
          </a:prstGeom>
          <a:noFill/>
          <a:ln>
            <a:noFill/>
          </a:ln>
        </p:spPr>
      </p:pic>
      <p:pic>
        <p:nvPicPr>
          <p:cNvPr id="11" name="Picture 10" descr="Chart, bar chart&#10;&#10;Description automatically generated">
            <a:extLst>
              <a:ext uri="{FF2B5EF4-FFF2-40B4-BE49-F238E27FC236}">
                <a16:creationId xmlns:a16="http://schemas.microsoft.com/office/drawing/2014/main" xmlns="" id="{91713A5B-391D-BE38-DD2E-79357AB20891}"/>
              </a:ext>
            </a:extLst>
          </p:cNvPr>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4000149"/>
            <a:ext cx="4371340" cy="2625747"/>
          </a:xfrm>
          <a:prstGeom prst="rect">
            <a:avLst/>
          </a:prstGeom>
          <a:noFill/>
          <a:ln>
            <a:noFill/>
          </a:ln>
        </p:spPr>
      </p:pic>
    </p:spTree>
    <p:extLst>
      <p:ext uri="{BB962C8B-B14F-4D97-AF65-F5344CB8AC3E}">
        <p14:creationId xmlns:p14="http://schemas.microsoft.com/office/powerpoint/2010/main" xmlns="" val="39101180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Ποιες ανάγκες δεν σας ικανοποιεί η Κοινωνική Δομή/ Κοινωνικές Δομές που επισκέπτεστε; </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Ικανοποίηση Ωφελούμενων Δομών από τους 3 πυλώνες Κοινωνικής Προστασίας</a:t>
            </a:r>
            <a:endParaRPr lang="en-US" sz="1200" dirty="0"/>
          </a:p>
        </p:txBody>
      </p:sp>
      <p:sp>
        <p:nvSpPr>
          <p:cNvPr id="4" name="TextBox 3">
            <a:extLst>
              <a:ext uri="{FF2B5EF4-FFF2-40B4-BE49-F238E27FC236}">
                <a16:creationId xmlns:a16="http://schemas.microsoft.com/office/drawing/2014/main" xmlns="" id="{886BD1D2-45E8-DE29-469C-3117C1891A5F}"/>
              </a:ext>
            </a:extLst>
          </p:cNvPr>
          <p:cNvSpPr txBox="1"/>
          <p:nvPr/>
        </p:nvSpPr>
        <p:spPr>
          <a:xfrm>
            <a:off x="243192" y="1182314"/>
            <a:ext cx="8900808" cy="4985980"/>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400" dirty="0">
                <a:effectLst/>
                <a:ea typeface="Calibri" panose="020F0502020204030204" pitchFamily="34" charset="0"/>
                <a:cs typeface="Times New Roman" panose="02020603050405020304" pitchFamily="18" charset="0"/>
              </a:rPr>
              <a:t>Με αναγωγή στο 100% και με ελεύθερη συμπλήρωση, οι ωφελούμενοι του δείγματος χρειάζονται από τις δομές που επισκέπτονται βοήθεια στον τομέα της εύρεσης εργασίας. </a:t>
            </a:r>
          </a:p>
          <a:p>
            <a:pPr marL="285750" indent="-285750" algn="just">
              <a:spcAft>
                <a:spcPts val="800"/>
              </a:spcAft>
              <a:buFont typeface="Arial" panose="020B0604020202020204" pitchFamily="34" charset="0"/>
              <a:buChar char="•"/>
            </a:pPr>
            <a:r>
              <a:rPr lang="el-GR" sz="1400" dirty="0">
                <a:effectLst/>
                <a:ea typeface="Calibri" panose="020F0502020204030204" pitchFamily="34" charset="0"/>
                <a:cs typeface="Times New Roman" panose="02020603050405020304" pitchFamily="18" charset="0"/>
              </a:rPr>
              <a:t>Το εύρημα αυτό είναι σε συμφωνία με την έρευνα Π.Α. 32 για τις ευπαθείς ομάδες όπου και πάλι  η εύρεση εργασίας ήταν το κυρίαρχο ζητούμενο ως μέσο άρσης των κοινωνικών αποκλεισμών. </a:t>
            </a:r>
          </a:p>
          <a:p>
            <a:pPr marL="285750" indent="-285750" algn="just">
              <a:spcAft>
                <a:spcPts val="800"/>
              </a:spcAft>
              <a:buFont typeface="Arial" panose="020B0604020202020204" pitchFamily="34" charset="0"/>
              <a:buChar char="•"/>
            </a:pPr>
            <a:r>
              <a:rPr lang="el-GR" sz="1400" dirty="0">
                <a:effectLst/>
                <a:ea typeface="Calibri" panose="020F0502020204030204" pitchFamily="34" charset="0"/>
                <a:cs typeface="Times New Roman" panose="02020603050405020304" pitchFamily="18" charset="0"/>
              </a:rPr>
              <a:t>Από την άλλη πλευρά το εύρημα αυτό πρέπει να συζητηθεί περισσότερο λαμβάνοντας υπόψη τόσο τα ποσοστά ανεργίας της περιοχής μελέτης όσο και τα χαρακτηριστικά του παρόντος δείγματος που χαρακτηρίζεται από έλλειψη μόρφωσης και σχετικά μεγάλη ηλικία. </a:t>
            </a:r>
          </a:p>
          <a:p>
            <a:pPr marL="342900" lvl="0" indent="-342900">
              <a:spcAft>
                <a:spcPts val="800"/>
              </a:spcAft>
              <a:buFont typeface="+mj-lt"/>
              <a:buAutoNum type="arabicPeriod"/>
            </a:pPr>
            <a:r>
              <a:rPr lang="el-GR" sz="1400" dirty="0">
                <a:effectLst/>
                <a:ea typeface="Times New Roman" panose="02020603050405020304" pitchFamily="18" charset="0"/>
                <a:cs typeface="Calibri" panose="020F0502020204030204" pitchFamily="34" charset="0"/>
              </a:rPr>
              <a:t>ΡΟΥΧΑ 6%</a:t>
            </a:r>
            <a:endParaRPr lang="el-GR" sz="1400" dirty="0">
              <a:effectLst/>
              <a:ea typeface="Times New Roman" panose="02020603050405020304" pitchFamily="18" charset="0"/>
              <a:cs typeface="Times New Roman" panose="02020603050405020304" pitchFamily="18" charset="0"/>
            </a:endParaRPr>
          </a:p>
          <a:p>
            <a:pPr marL="342900" lvl="0" indent="-342900">
              <a:spcAft>
                <a:spcPts val="800"/>
              </a:spcAft>
              <a:buFont typeface="+mj-lt"/>
              <a:buAutoNum type="arabicPeriod"/>
            </a:pPr>
            <a:r>
              <a:rPr lang="el-GR" sz="1400" dirty="0">
                <a:effectLst/>
                <a:ea typeface="Times New Roman" panose="02020603050405020304" pitchFamily="18" charset="0"/>
                <a:cs typeface="Calibri" panose="020F0502020204030204" pitchFamily="34" charset="0"/>
              </a:rPr>
              <a:t>ΠΑΠΠΟΥΤΣΙΑ 4%	</a:t>
            </a:r>
            <a:endParaRPr lang="el-GR" sz="1400" dirty="0">
              <a:effectLst/>
              <a:ea typeface="Times New Roman" panose="02020603050405020304" pitchFamily="18" charset="0"/>
              <a:cs typeface="Times New Roman" panose="02020603050405020304" pitchFamily="18" charset="0"/>
            </a:endParaRPr>
          </a:p>
          <a:p>
            <a:pPr marL="342900" lvl="0" indent="-342900">
              <a:spcAft>
                <a:spcPts val="800"/>
              </a:spcAft>
              <a:buFont typeface="+mj-lt"/>
              <a:buAutoNum type="arabicPeriod"/>
            </a:pPr>
            <a:r>
              <a:rPr lang="el-GR" sz="1400" dirty="0">
                <a:effectLst/>
                <a:ea typeface="Times New Roman" panose="02020603050405020304" pitchFamily="18" charset="0"/>
                <a:cs typeface="Calibri" panose="020F0502020204030204" pitchFamily="34" charset="0"/>
              </a:rPr>
              <a:t>ΤΡΟΦΙΜΑ 7%</a:t>
            </a:r>
            <a:endParaRPr lang="el-GR" sz="1400" dirty="0">
              <a:effectLst/>
              <a:ea typeface="Times New Roman" panose="02020603050405020304" pitchFamily="18" charset="0"/>
              <a:cs typeface="Times New Roman" panose="02020603050405020304" pitchFamily="18" charset="0"/>
            </a:endParaRPr>
          </a:p>
          <a:p>
            <a:pPr marL="342900" lvl="0" indent="-342900">
              <a:spcAft>
                <a:spcPts val="800"/>
              </a:spcAft>
              <a:buFont typeface="+mj-lt"/>
              <a:buAutoNum type="arabicPeriod"/>
            </a:pPr>
            <a:r>
              <a:rPr lang="el-GR" sz="1400" dirty="0">
                <a:effectLst/>
                <a:ea typeface="Times New Roman" panose="02020603050405020304" pitchFamily="18" charset="0"/>
                <a:cs typeface="Calibri" panose="020F0502020204030204" pitchFamily="34" charset="0"/>
              </a:rPr>
              <a:t>ΕΥΡΕΣΗ ΕΡΓΑΣΙΑΣ 45%</a:t>
            </a:r>
            <a:endParaRPr lang="el-GR" sz="1400" dirty="0">
              <a:effectLst/>
              <a:ea typeface="Times New Roman" panose="02020603050405020304" pitchFamily="18" charset="0"/>
              <a:cs typeface="Times New Roman" panose="02020603050405020304" pitchFamily="18" charset="0"/>
            </a:endParaRPr>
          </a:p>
          <a:p>
            <a:pPr marL="342900" lvl="0" indent="-342900">
              <a:spcAft>
                <a:spcPts val="800"/>
              </a:spcAft>
              <a:buFont typeface="+mj-lt"/>
              <a:buAutoNum type="arabicPeriod"/>
            </a:pPr>
            <a:r>
              <a:rPr lang="el-GR" sz="1400" dirty="0">
                <a:effectLst/>
                <a:ea typeface="Times New Roman" panose="02020603050405020304" pitchFamily="18" charset="0"/>
                <a:cs typeface="Calibri" panose="020F0502020204030204" pitchFamily="34" charset="0"/>
              </a:rPr>
              <a:t>ΙΑΤΡΟΣ 5%</a:t>
            </a:r>
            <a:endParaRPr lang="el-GR" sz="1400" dirty="0">
              <a:effectLst/>
              <a:ea typeface="Times New Roman" panose="02020603050405020304" pitchFamily="18" charset="0"/>
              <a:cs typeface="Times New Roman" panose="02020603050405020304" pitchFamily="18" charset="0"/>
            </a:endParaRPr>
          </a:p>
          <a:p>
            <a:pPr marL="342900" lvl="0" indent="-342900">
              <a:spcAft>
                <a:spcPts val="800"/>
              </a:spcAft>
              <a:buFont typeface="+mj-lt"/>
              <a:buAutoNum type="arabicPeriod"/>
            </a:pPr>
            <a:r>
              <a:rPr lang="el-GR" sz="1400" dirty="0">
                <a:effectLst/>
                <a:ea typeface="Times New Roman" panose="02020603050405020304" pitchFamily="18" charset="0"/>
                <a:cs typeface="Calibri" panose="020F0502020204030204" pitchFamily="34" charset="0"/>
              </a:rPr>
              <a:t>ΚΟΙΝΩΝΙΚΟΣ ΛΕΙΤΟΥΡΓΟΣ 6%</a:t>
            </a:r>
            <a:endParaRPr lang="el-GR" sz="1400" dirty="0">
              <a:effectLst/>
              <a:ea typeface="Times New Roman" panose="02020603050405020304" pitchFamily="18" charset="0"/>
              <a:cs typeface="Times New Roman" panose="02020603050405020304" pitchFamily="18" charset="0"/>
            </a:endParaRPr>
          </a:p>
          <a:p>
            <a:pPr marL="342900" lvl="0" indent="-342900">
              <a:spcAft>
                <a:spcPts val="800"/>
              </a:spcAft>
              <a:buFont typeface="+mj-lt"/>
              <a:buAutoNum type="arabicPeriod"/>
            </a:pPr>
            <a:r>
              <a:rPr lang="el-GR" sz="1400" dirty="0">
                <a:effectLst/>
                <a:ea typeface="Times New Roman" panose="02020603050405020304" pitchFamily="18" charset="0"/>
                <a:cs typeface="Calibri" panose="020F0502020204030204" pitchFamily="34" charset="0"/>
              </a:rPr>
              <a:t>ΨΥΧΟΛΟΓΟΣ  3%	</a:t>
            </a:r>
            <a:endParaRPr lang="el-GR" sz="1400" dirty="0">
              <a:effectLst/>
              <a:ea typeface="Times New Roman" panose="02020603050405020304" pitchFamily="18" charset="0"/>
              <a:cs typeface="Times New Roman" panose="02020603050405020304" pitchFamily="18" charset="0"/>
            </a:endParaRPr>
          </a:p>
          <a:p>
            <a:pPr marL="342900" lvl="0" indent="-342900">
              <a:spcAft>
                <a:spcPts val="800"/>
              </a:spcAft>
              <a:buFont typeface="+mj-lt"/>
              <a:buAutoNum type="arabicPeriod"/>
            </a:pPr>
            <a:r>
              <a:rPr lang="el-GR" sz="1400" dirty="0">
                <a:effectLst/>
                <a:ea typeface="Times New Roman" panose="02020603050405020304" pitchFamily="18" charset="0"/>
                <a:cs typeface="Calibri" panose="020F0502020204030204" pitchFamily="34" charset="0"/>
              </a:rPr>
              <a:t>ΕΠΙΣΚΕΠΤΗΣ ΥΓΕΙΑΣ ΓΙΑ ΕΜΒΟΛΙΑ 2%</a:t>
            </a:r>
            <a:endParaRPr lang="el-GR" sz="1400" dirty="0">
              <a:effectLst/>
              <a:ea typeface="Times New Roman" panose="02020603050405020304" pitchFamily="18" charset="0"/>
              <a:cs typeface="Times New Roman" panose="02020603050405020304" pitchFamily="18" charset="0"/>
            </a:endParaRPr>
          </a:p>
          <a:p>
            <a:pPr marL="342900" lvl="0" indent="-342900">
              <a:spcAft>
                <a:spcPts val="800"/>
              </a:spcAft>
              <a:buFont typeface="+mj-lt"/>
              <a:buAutoNum type="arabicPeriod"/>
            </a:pPr>
            <a:r>
              <a:rPr lang="el-GR" sz="1400" dirty="0">
                <a:effectLst/>
                <a:ea typeface="Times New Roman" panose="02020603050405020304" pitchFamily="18" charset="0"/>
                <a:cs typeface="Calibri" panose="020F0502020204030204" pitchFamily="34" charset="0"/>
              </a:rPr>
              <a:t>ΕΚΠΑΙΔΕΥΣΗ 18%</a:t>
            </a:r>
            <a:endParaRPr lang="el-GR" sz="1400" dirty="0">
              <a:effectLst/>
              <a:ea typeface="Times New Roman" panose="02020603050405020304" pitchFamily="18" charset="0"/>
              <a:cs typeface="Times New Roman" panose="02020603050405020304" pitchFamily="18" charset="0"/>
            </a:endParaRPr>
          </a:p>
          <a:p>
            <a:pPr marL="342900" lvl="0" indent="-342900">
              <a:spcAft>
                <a:spcPts val="800"/>
              </a:spcAft>
              <a:buFont typeface="+mj-lt"/>
              <a:buAutoNum type="arabicPeriod"/>
            </a:pPr>
            <a:r>
              <a:rPr lang="el-GR" sz="1400" dirty="0">
                <a:effectLst/>
                <a:ea typeface="Times New Roman" panose="02020603050405020304" pitchFamily="18" charset="0"/>
                <a:cs typeface="Calibri" panose="020F0502020204030204" pitchFamily="34" charset="0"/>
              </a:rPr>
              <a:t>ΦΑΡΜΑΚΑ 4%</a:t>
            </a:r>
            <a:endParaRPr lang="el-GR" sz="1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2174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Ποιες ανάγκες σας καλύπτει η Κοινωνική Δομή/ Κοινωνικές Δομές που επισκέπτεστε;</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Ικανοποίηση Ωφελούμενων Δομών από τους 3 πυλώνες Κοινωνικής Προστασίας</a:t>
            </a:r>
            <a:endParaRPr lang="en-US" sz="1200" dirty="0"/>
          </a:p>
        </p:txBody>
      </p:sp>
      <p:sp>
        <p:nvSpPr>
          <p:cNvPr id="4" name="TextBox 3">
            <a:extLst>
              <a:ext uri="{FF2B5EF4-FFF2-40B4-BE49-F238E27FC236}">
                <a16:creationId xmlns:a16="http://schemas.microsoft.com/office/drawing/2014/main" xmlns="" id="{886BD1D2-45E8-DE29-469C-3117C1891A5F}"/>
              </a:ext>
            </a:extLst>
          </p:cNvPr>
          <p:cNvSpPr txBox="1"/>
          <p:nvPr/>
        </p:nvSpPr>
        <p:spPr>
          <a:xfrm>
            <a:off x="243192" y="1182314"/>
            <a:ext cx="8900808" cy="5098832"/>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400" dirty="0">
                <a:effectLst/>
                <a:ea typeface="Calibri" panose="020F0502020204030204" pitchFamily="34" charset="0"/>
                <a:cs typeface="Times New Roman" panose="02020603050405020304" pitchFamily="18" charset="0"/>
              </a:rPr>
              <a:t>Με αναγωγή στο 100% και με ελεύθερη συμπλήρωση, οι ωφελούμενοι του δείγματος βρίσκουν στις δομές πληροφόρηση για τη λήψη του ελάχιστου εγγυημένου εισοδήματος, συμβουλευτική και ψυχολογική στήριξη καθώς και </a:t>
            </a:r>
            <a:r>
              <a:rPr lang="el-GR" sz="1400" dirty="0" err="1">
                <a:effectLst/>
                <a:ea typeface="Calibri" panose="020F0502020204030204" pitchFamily="34" charset="0"/>
                <a:cs typeface="Times New Roman" panose="02020603050405020304" pitchFamily="18" charset="0"/>
              </a:rPr>
              <a:t>προνοιακά</a:t>
            </a:r>
            <a:r>
              <a:rPr lang="el-GR" sz="1400" dirty="0">
                <a:effectLst/>
                <a:ea typeface="Calibri" panose="020F0502020204030204" pitchFamily="34" charset="0"/>
                <a:cs typeface="Times New Roman" panose="02020603050405020304" pitchFamily="18" charset="0"/>
              </a:rPr>
              <a:t> και άλλα επιδόματα. </a:t>
            </a:r>
          </a:p>
          <a:p>
            <a:pPr marL="285750" indent="-285750" algn="just">
              <a:spcAft>
                <a:spcPts val="800"/>
              </a:spcAft>
              <a:buFont typeface="Arial" panose="020B0604020202020204" pitchFamily="34" charset="0"/>
              <a:buChar char="•"/>
            </a:pPr>
            <a:r>
              <a:rPr lang="el-GR" sz="1400" dirty="0">
                <a:effectLst/>
                <a:ea typeface="Calibri" panose="020F0502020204030204" pitchFamily="34" charset="0"/>
                <a:cs typeface="Times New Roman" panose="02020603050405020304" pitchFamily="18" charset="0"/>
              </a:rPr>
              <a:t>Σε σύνδεση με το προηγούμενο ερώτημα γίνεται αντιληπτό ότι τα άτομα της έρευνας έχουν χαμηλό εισόδημα και όσο δεν μπορούν να το αυξήσουν μέσω της εύρεσης εργασίας, που είναι κάτι που δεν εκπληρώνεται για πολλούς λόγους στις υπάρχουσες δομές, αναζητούν επιδόματα που θα τους επιτρέψουν να επιβιώσουν. </a:t>
            </a:r>
          </a:p>
          <a:p>
            <a:pPr marL="285750" indent="-285750" algn="just">
              <a:spcAft>
                <a:spcPts val="800"/>
              </a:spcAft>
              <a:buFont typeface="Arial" panose="020B0604020202020204" pitchFamily="34" charset="0"/>
              <a:buChar char="•"/>
            </a:pPr>
            <a:r>
              <a:rPr lang="el-GR" sz="1400" dirty="0">
                <a:effectLst/>
                <a:ea typeface="Calibri" panose="020F0502020204030204" pitchFamily="34" charset="0"/>
                <a:cs typeface="Times New Roman" panose="02020603050405020304" pitchFamily="18" charset="0"/>
              </a:rPr>
              <a:t>Αθροιστικά το Ελάχιστο Εγγυημένο Εισόδημα, το Κοινωνικό Εισόδημα Αλληλεγγύης, το επίδομα ανασφάλιστου, το επίδομα στέγασης και το </a:t>
            </a:r>
            <a:r>
              <a:rPr lang="el-GR" sz="1400" dirty="0" err="1">
                <a:effectLst/>
                <a:ea typeface="Calibri" panose="020F0502020204030204" pitchFamily="34" charset="0"/>
                <a:cs typeface="Times New Roman" panose="02020603050405020304" pitchFamily="18" charset="0"/>
              </a:rPr>
              <a:t>προνοιακό</a:t>
            </a:r>
            <a:r>
              <a:rPr lang="el-GR" sz="1400" dirty="0">
                <a:effectLst/>
                <a:ea typeface="Calibri" panose="020F0502020204030204" pitchFamily="34" charset="0"/>
                <a:cs typeface="Times New Roman" panose="02020603050405020304" pitchFamily="18" charset="0"/>
              </a:rPr>
              <a:t> επίδομα  αντιστοιχούν σχεδόν στο 65% των αναγκών που καλύπτουν οι ωφελούμενοι στις δομές της Περιφέρειας Δυτικής Ελλάδας. </a:t>
            </a:r>
          </a:p>
          <a:p>
            <a:pPr algn="just">
              <a:spcAft>
                <a:spcPts val="800"/>
              </a:spcAft>
            </a:pPr>
            <a:r>
              <a:rPr lang="el-GR" sz="1400" dirty="0">
                <a:effectLst/>
                <a:ea typeface="Calibri" panose="020F0502020204030204" pitchFamily="34" charset="0"/>
                <a:cs typeface="Times New Roman" panose="02020603050405020304" pitchFamily="18" charset="0"/>
              </a:rPr>
              <a:t>1.	ΕΛΑΧΙΣΤΟ ΕΓΓΥΗΜΕΝΟ ΕΙΣΟΔΗΜΑ 24%</a:t>
            </a:r>
          </a:p>
          <a:p>
            <a:pPr algn="just">
              <a:spcAft>
                <a:spcPts val="800"/>
              </a:spcAft>
            </a:pPr>
            <a:r>
              <a:rPr lang="el-GR" sz="1400" dirty="0">
                <a:effectLst/>
                <a:ea typeface="Calibri" panose="020F0502020204030204" pitchFamily="34" charset="0"/>
                <a:cs typeface="Times New Roman" panose="02020603050405020304" pitchFamily="18" charset="0"/>
              </a:rPr>
              <a:t>2.	ΕΝΗΜΕΡΩΣΗ ΓΙΑ ΕΠΙΔΟΜΑ ΑΝΑΣΦΑΛΙΣΤΟΥ 3%</a:t>
            </a:r>
          </a:p>
          <a:p>
            <a:pPr algn="just">
              <a:spcAft>
                <a:spcPts val="800"/>
              </a:spcAft>
            </a:pPr>
            <a:r>
              <a:rPr lang="el-GR" sz="1400" dirty="0">
                <a:effectLst/>
                <a:ea typeface="Calibri" panose="020F0502020204030204" pitchFamily="34" charset="0"/>
                <a:cs typeface="Times New Roman" panose="02020603050405020304" pitchFamily="18" charset="0"/>
              </a:rPr>
              <a:t>3.	ΚΕΑ 23% </a:t>
            </a:r>
          </a:p>
          <a:p>
            <a:pPr algn="just">
              <a:spcAft>
                <a:spcPts val="800"/>
              </a:spcAft>
            </a:pPr>
            <a:r>
              <a:rPr lang="el-GR" sz="1400" dirty="0">
                <a:effectLst/>
                <a:ea typeface="Calibri" panose="020F0502020204030204" pitchFamily="34" charset="0"/>
                <a:cs typeface="Times New Roman" panose="02020603050405020304" pitchFamily="18" charset="0"/>
              </a:rPr>
              <a:t>4.	ΠΡΟΝΟΙΑΚΟ ΕΠΙΔΟΜΑ 8%</a:t>
            </a:r>
          </a:p>
          <a:p>
            <a:pPr algn="just">
              <a:spcAft>
                <a:spcPts val="800"/>
              </a:spcAft>
            </a:pPr>
            <a:r>
              <a:rPr lang="el-GR" sz="1400" dirty="0">
                <a:effectLst/>
                <a:ea typeface="Calibri" panose="020F0502020204030204" pitchFamily="34" charset="0"/>
                <a:cs typeface="Times New Roman" panose="02020603050405020304" pitchFamily="18" charset="0"/>
              </a:rPr>
              <a:t>5.	ΣΥΜΒΟΥΛΕΥΤΙΚΗ &amp; ΨΥΧΟΛΟΓΙΚΗ ΥΠΟΣΤΗΡΙΞΗ 12%</a:t>
            </a:r>
          </a:p>
          <a:p>
            <a:pPr algn="just">
              <a:spcAft>
                <a:spcPts val="800"/>
              </a:spcAft>
            </a:pPr>
            <a:r>
              <a:rPr lang="el-GR" sz="1400" dirty="0">
                <a:effectLst/>
                <a:ea typeface="Calibri" panose="020F0502020204030204" pitchFamily="34" charset="0"/>
                <a:cs typeface="Times New Roman" panose="02020603050405020304" pitchFamily="18" charset="0"/>
              </a:rPr>
              <a:t>6.	ΕΠΙΔΟΜΑ ΣΤΕΓΑΣΗΣ 5% </a:t>
            </a:r>
          </a:p>
          <a:p>
            <a:pPr algn="just">
              <a:spcAft>
                <a:spcPts val="800"/>
              </a:spcAft>
            </a:pPr>
            <a:r>
              <a:rPr lang="el-GR" sz="1400" dirty="0">
                <a:effectLst/>
                <a:ea typeface="Calibri" panose="020F0502020204030204" pitchFamily="34" charset="0"/>
                <a:cs typeface="Times New Roman" panose="02020603050405020304" pitchFamily="18" charset="0"/>
              </a:rPr>
              <a:t>7.	ΣΥΜΒΟΥΛΕΥΤΙΚΗ ΥΠΟΣΤΗΡΙΞΗ 3% 	</a:t>
            </a:r>
          </a:p>
          <a:p>
            <a:pPr algn="just">
              <a:spcAft>
                <a:spcPts val="800"/>
              </a:spcAft>
            </a:pPr>
            <a:r>
              <a:rPr lang="el-GR" sz="1400" dirty="0">
                <a:effectLst/>
                <a:ea typeface="Calibri" panose="020F0502020204030204" pitchFamily="34" charset="0"/>
                <a:cs typeface="Times New Roman" panose="02020603050405020304" pitchFamily="18" charset="0"/>
              </a:rPr>
              <a:t>8.	ΤΡΟΦΙΜΑ  11% </a:t>
            </a:r>
          </a:p>
          <a:p>
            <a:pPr algn="just">
              <a:spcAft>
                <a:spcPts val="800"/>
              </a:spcAft>
            </a:pPr>
            <a:r>
              <a:rPr lang="el-GR" sz="1400" dirty="0">
                <a:effectLst/>
                <a:ea typeface="Calibri" panose="020F0502020204030204" pitchFamily="34" charset="0"/>
                <a:cs typeface="Times New Roman" panose="02020603050405020304" pitchFamily="18" charset="0"/>
              </a:rPr>
              <a:t>9.	ΜΑΘΗΜΑΤΑ ΤΟΥ ΚΔΒΜ ΤΟΥ ΙΝΕΔΙΒΙΜ 1%</a:t>
            </a:r>
          </a:p>
        </p:txBody>
      </p:sp>
    </p:spTree>
    <p:extLst>
      <p:ext uri="{BB962C8B-B14F-4D97-AF65-F5344CB8AC3E}">
        <p14:creationId xmlns:p14="http://schemas.microsoft.com/office/powerpoint/2010/main" xmlns="" val="2177382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2800" dirty="0">
                <a:cs typeface="Times New Roman" pitchFamily="18" charset="0"/>
              </a:rPr>
              <a:t>Όταν επισκέπτομαι τις δομές/ τη δομή στην Περιφέρεια Δυτικής Ελλάδας που ανέφερα προηγουμένως αισθάνομαι (Ερωτήσεις Κοινωνικής Ένταξης) Ι</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Ικανοποίηση Ωφελούμενων Δομών από τους 3 πυλώνες Κοινωνικής Προστασίας</a:t>
            </a:r>
            <a:endParaRPr lang="en-US" sz="1200" dirty="0"/>
          </a:p>
        </p:txBody>
      </p:sp>
      <p:sp>
        <p:nvSpPr>
          <p:cNvPr id="4" name="TextBox 3">
            <a:extLst>
              <a:ext uri="{FF2B5EF4-FFF2-40B4-BE49-F238E27FC236}">
                <a16:creationId xmlns:a16="http://schemas.microsoft.com/office/drawing/2014/main" xmlns="" id="{886BD1D2-45E8-DE29-469C-3117C1891A5F}"/>
              </a:ext>
            </a:extLst>
          </p:cNvPr>
          <p:cNvSpPr txBox="1"/>
          <p:nvPr/>
        </p:nvSpPr>
        <p:spPr>
          <a:xfrm>
            <a:off x="243192" y="1182314"/>
            <a:ext cx="8900808" cy="3838871"/>
          </a:xfrm>
          <a:prstGeom prst="rect">
            <a:avLst/>
          </a:prstGeom>
          <a:noFill/>
        </p:spPr>
        <p:txBody>
          <a:bodyPr wrap="square" rtlCol="0">
            <a:spAutoFit/>
          </a:bodyPr>
          <a:lstStyle/>
          <a:p>
            <a:pPr marL="285750" indent="-285750" algn="just">
              <a:lnSpc>
                <a:spcPct val="150000"/>
              </a:lnSpc>
              <a:spcAft>
                <a:spcPts val="800"/>
              </a:spcAft>
              <a:buFont typeface="Arial" panose="020B0604020202020204" pitchFamily="34" charset="0"/>
              <a:buChar char="•"/>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Όπως φαίνεται αναλυτικά στους παρακάτω πίνακες, οι ωφελούμενοι που συμμετείχαν στην παρούσα έρευνα, νιώθουν σε πολύ μικρό βαθμό μοναξιά και απομόνωση όταν επισκέπτονται τις δομές της ΠΔΕ (6,1%), νιώθουν ότι οι εργαζόμενοι τους εκτιμούν και τους αποδέχονται σε ποσοστό 87,4% όπως επίσης και οι υπόλοιποι ωφελούμενοι που βρίσκονται στις δομές αν και σε μικρότερο ποσοστό. 56%. </a:t>
            </a:r>
          </a:p>
          <a:p>
            <a:pPr marL="285750" indent="-285750" algn="just">
              <a:lnSpc>
                <a:spcPct val="150000"/>
              </a:lnSpc>
              <a:spcAft>
                <a:spcPts val="800"/>
              </a:spcAft>
              <a:buFont typeface="Arial" panose="020B0604020202020204" pitchFamily="34" charset="0"/>
              <a:buChar char="•"/>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Από την άλλη πλευρά μόνο 1,1% του δείγματος νιώθει αποστροφή και αδιαφορία από προσωπικό και υπόλοιπους ωφελούμενους.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9662064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2800" dirty="0">
                <a:cs typeface="Times New Roman" pitchFamily="18" charset="0"/>
              </a:rPr>
              <a:t>Όταν επισκέπτομαι τις δομές/ τη δομή στην Περιφέρεια Δυτικής Ελλάδας που ανέφερα προηγουμένως αισθάνομαι (Ερωτήσεις Κοινωνικής Ένταξης) ΙΙ</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Ικανοποίηση Ωφελούμενων Δομών από τους 3 πυλώνες Κοινωνικής Προστασίας</a:t>
            </a:r>
            <a:endParaRPr lang="en-US" sz="1200" dirty="0"/>
          </a:p>
        </p:txBody>
      </p:sp>
      <p:pic>
        <p:nvPicPr>
          <p:cNvPr id="3" name="Picture 2" descr="Chart, bar chart&#10;&#10;Description automatically generated">
            <a:extLst>
              <a:ext uri="{FF2B5EF4-FFF2-40B4-BE49-F238E27FC236}">
                <a16:creationId xmlns:a16="http://schemas.microsoft.com/office/drawing/2014/main" xmlns="" id="{8B3212C5-5803-9F17-84BA-89E037DD4A20}"/>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123950"/>
            <a:ext cx="4711438" cy="3010306"/>
          </a:xfrm>
          <a:prstGeom prst="rect">
            <a:avLst/>
          </a:prstGeom>
          <a:noFill/>
          <a:ln>
            <a:noFill/>
          </a:ln>
        </p:spPr>
      </p:pic>
      <p:pic>
        <p:nvPicPr>
          <p:cNvPr id="5" name="Picture 4" descr="Chart, bar chart&#10;&#10;Description automatically generated">
            <a:extLst>
              <a:ext uri="{FF2B5EF4-FFF2-40B4-BE49-F238E27FC236}">
                <a16:creationId xmlns:a16="http://schemas.microsoft.com/office/drawing/2014/main" xmlns="" id="{8651FA33-F452-2A3E-5B1B-88CF28D11466}"/>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4711438" y="1123949"/>
            <a:ext cx="3930934" cy="3010306"/>
          </a:xfrm>
          <a:prstGeom prst="rect">
            <a:avLst/>
          </a:prstGeom>
          <a:noFill/>
          <a:ln>
            <a:noFill/>
          </a:ln>
        </p:spPr>
      </p:pic>
      <p:pic>
        <p:nvPicPr>
          <p:cNvPr id="6" name="Picture 5" descr="Chart, bar chart&#10;&#10;Description automatically generated">
            <a:extLst>
              <a:ext uri="{FF2B5EF4-FFF2-40B4-BE49-F238E27FC236}">
                <a16:creationId xmlns:a16="http://schemas.microsoft.com/office/drawing/2014/main" xmlns="" id="{1699834D-8AD1-0841-81D6-80934379FFDF}"/>
              </a:ext>
            </a:extLst>
          </p:cNvPr>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4134256"/>
            <a:ext cx="5136204" cy="2495654"/>
          </a:xfrm>
          <a:prstGeom prst="rect">
            <a:avLst/>
          </a:prstGeom>
          <a:noFill/>
          <a:ln>
            <a:noFill/>
          </a:ln>
        </p:spPr>
      </p:pic>
      <p:pic>
        <p:nvPicPr>
          <p:cNvPr id="9" name="Picture 8" descr="Chart, bar chart&#10;&#10;Description automatically generated">
            <a:extLst>
              <a:ext uri="{FF2B5EF4-FFF2-40B4-BE49-F238E27FC236}">
                <a16:creationId xmlns:a16="http://schemas.microsoft.com/office/drawing/2014/main" xmlns="" id="{29CA56D8-3246-66AA-9B59-B861C58F51D6}"/>
              </a:ext>
            </a:extLst>
          </p:cNvPr>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5136204" y="4134255"/>
            <a:ext cx="3697470" cy="2492911"/>
          </a:xfrm>
          <a:prstGeom prst="rect">
            <a:avLst/>
          </a:prstGeom>
          <a:noFill/>
          <a:ln>
            <a:noFill/>
          </a:ln>
        </p:spPr>
      </p:pic>
    </p:spTree>
    <p:extLst>
      <p:ext uri="{BB962C8B-B14F-4D97-AF65-F5344CB8AC3E}">
        <p14:creationId xmlns:p14="http://schemas.microsoft.com/office/powerpoint/2010/main" xmlns="" val="30753809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2800" dirty="0">
                <a:cs typeface="Times New Roman" pitchFamily="18" charset="0"/>
              </a:rPr>
              <a:t>Όταν επισκέπτομαι τις δομές/ τη δομή στην Περιφέρεια Δυτικής Ελλάδας που ανέφερα προηγουμένως αισθάνομαι (Ερωτήσεις Κοινωνικής Ένταξης) ΙΙΙ</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Ικανοποίηση Ωφελούμενων Δομών από τους 3 πυλώνες Κοινωνικής Προστασίας</a:t>
            </a:r>
            <a:endParaRPr lang="en-US" sz="1200" dirty="0"/>
          </a:p>
        </p:txBody>
      </p:sp>
      <p:pic>
        <p:nvPicPr>
          <p:cNvPr id="4" name="Picture 3" descr="Chart, bar chart&#10;&#10;Description automatically generated">
            <a:extLst>
              <a:ext uri="{FF2B5EF4-FFF2-40B4-BE49-F238E27FC236}">
                <a16:creationId xmlns:a16="http://schemas.microsoft.com/office/drawing/2014/main" xmlns="" id="{7FF06D1A-6E88-CFC8-FFF7-D56171A0938A}"/>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934845" y="1620134"/>
            <a:ext cx="5274310" cy="4220845"/>
          </a:xfrm>
          <a:prstGeom prst="rect">
            <a:avLst/>
          </a:prstGeom>
          <a:noFill/>
          <a:ln>
            <a:noFill/>
          </a:ln>
        </p:spPr>
      </p:pic>
    </p:spTree>
    <p:extLst>
      <p:ext uri="{BB962C8B-B14F-4D97-AF65-F5344CB8AC3E}">
        <p14:creationId xmlns:p14="http://schemas.microsoft.com/office/powerpoint/2010/main" xmlns="" val="1707427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Στην γειτονιά που κατοικώ αισθάνομαι</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Ικανοποίηση Ωφελούμενων Δομών από τους 3 πυλώνες Κοινωνικής Προστασίας</a:t>
            </a:r>
            <a:endParaRPr lang="en-US" sz="1200" dirty="0"/>
          </a:p>
        </p:txBody>
      </p:sp>
      <p:sp>
        <p:nvSpPr>
          <p:cNvPr id="3" name="TextBox 2">
            <a:extLst>
              <a:ext uri="{FF2B5EF4-FFF2-40B4-BE49-F238E27FC236}">
                <a16:creationId xmlns:a16="http://schemas.microsoft.com/office/drawing/2014/main" xmlns="" id="{34F19DE1-AC66-9BED-A4FF-5F4C1206273C}"/>
              </a:ext>
            </a:extLst>
          </p:cNvPr>
          <p:cNvSpPr txBox="1"/>
          <p:nvPr/>
        </p:nvSpPr>
        <p:spPr>
          <a:xfrm>
            <a:off x="243192" y="1182314"/>
            <a:ext cx="8900808" cy="1950534"/>
          </a:xfrm>
          <a:prstGeom prst="rect">
            <a:avLst/>
          </a:prstGeom>
          <a:noFill/>
        </p:spPr>
        <p:txBody>
          <a:bodyPr wrap="square" rtlCol="0">
            <a:spAutoFit/>
          </a:bodyPr>
          <a:lstStyle/>
          <a:p>
            <a:pPr marL="285750" indent="-285750">
              <a:lnSpc>
                <a:spcPct val="107000"/>
              </a:lnSpc>
              <a:spcBef>
                <a:spcPts val="200"/>
              </a:spcBef>
              <a:buFont typeface="Arial" panose="020B0604020202020204" pitchFamily="34" charset="0"/>
              <a:buChar char="•"/>
            </a:pPr>
            <a:r>
              <a:rPr lang="el-GR" sz="1600" b="1" dirty="0">
                <a:solidFill>
                  <a:srgbClr val="1F3763"/>
                </a:solidFill>
                <a:effectLst/>
                <a:ea typeface="Times New Roman" panose="02020603050405020304" pitchFamily="18" charset="0"/>
                <a:cs typeface="Times New Roman" panose="02020603050405020304" pitchFamily="18" charset="0"/>
              </a:rPr>
              <a:t> </a:t>
            </a:r>
            <a:r>
              <a:rPr lang="el-GR" sz="1600" dirty="0">
                <a:effectLst/>
                <a:ea typeface="Calibri" panose="020F0502020204030204" pitchFamily="34" charset="0"/>
                <a:cs typeface="Times New Roman" panose="02020603050405020304" pitchFamily="18" charset="0"/>
              </a:rPr>
              <a:t>Όπως φαίνεται αναλυτικά στους παρακάτω πίνακες, οι ωφελούμενοι που συμμετείχαν στην παρούσα έρευνα, δε νιώθουν αποδοχή και συμπάθεια από τους γείτονές τους σε ποσοστό μόλις 5,4%, ενώ μόλις 9,5% δε νιώθει ασφάλεια να κυκλοφορήσει στη γειτονιά που κατοικεί μέρα και νύχτα. </a:t>
            </a:r>
          </a:p>
          <a:p>
            <a:pPr marL="285750" indent="-285750">
              <a:lnSpc>
                <a:spcPct val="107000"/>
              </a:lnSpc>
              <a:spcBef>
                <a:spcPts val="200"/>
              </a:spcBef>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Γενικά οι ωφελούμενοι που συμμετείχαν στην έρευνα φαίνεται να νιώθουν αποδοχή, ασφάλεια, συμπάθεια και εκτίμηση τόσο από τους εργαζόμενους στις δομές όσο και από τους γείτονες και τους υπόλοιπους ωφελούμενους που συναντούν. </a:t>
            </a:r>
          </a:p>
        </p:txBody>
      </p:sp>
      <p:pic>
        <p:nvPicPr>
          <p:cNvPr id="5" name="Picture 4" descr="Chart, bar chart&#10;&#10;Description automatically generated">
            <a:extLst>
              <a:ext uri="{FF2B5EF4-FFF2-40B4-BE49-F238E27FC236}">
                <a16:creationId xmlns:a16="http://schemas.microsoft.com/office/drawing/2014/main" xmlns="" id="{7EB6F48D-572E-E6EC-1DBC-E55E476518A3}"/>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3132847"/>
            <a:ext cx="4893013" cy="3238769"/>
          </a:xfrm>
          <a:prstGeom prst="rect">
            <a:avLst/>
          </a:prstGeom>
          <a:noFill/>
          <a:ln>
            <a:noFill/>
          </a:ln>
        </p:spPr>
      </p:pic>
      <p:pic>
        <p:nvPicPr>
          <p:cNvPr id="6" name="Picture 5" descr="Chart, bar chart&#10;&#10;Description automatically generated">
            <a:extLst>
              <a:ext uri="{FF2B5EF4-FFF2-40B4-BE49-F238E27FC236}">
                <a16:creationId xmlns:a16="http://schemas.microsoft.com/office/drawing/2014/main" xmlns="" id="{FF0E8152-7653-229D-D721-9955B690D2A9}"/>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4881848" y="3138270"/>
            <a:ext cx="4106510" cy="3233346"/>
          </a:xfrm>
          <a:prstGeom prst="rect">
            <a:avLst/>
          </a:prstGeom>
          <a:noFill/>
          <a:ln>
            <a:noFill/>
          </a:ln>
        </p:spPr>
      </p:pic>
    </p:spTree>
    <p:extLst>
      <p:ext uri="{BB962C8B-B14F-4D97-AF65-F5344CB8AC3E}">
        <p14:creationId xmlns:p14="http://schemas.microsoft.com/office/powerpoint/2010/main" xmlns="" val="5372075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Πρώτο Μέρος Έρευνας </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Ικανοποίηση Ωφελούμενων Δομών από τους 3 πυλώνες Κοινωνικής Προστασίας</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952241"/>
            <a:ext cx="8064230" cy="1692771"/>
          </a:xfrm>
          <a:prstGeom prst="rect">
            <a:avLst/>
          </a:prstGeom>
          <a:noFill/>
        </p:spPr>
        <p:txBody>
          <a:bodyPr wrap="square" rtlCol="0">
            <a:spAutoFit/>
          </a:bodyPr>
          <a:lstStyle/>
          <a:p>
            <a:pPr algn="ctr"/>
            <a:r>
              <a:rPr lang="el-GR" sz="3600" dirty="0">
                <a:solidFill>
                  <a:srgbClr val="C00000"/>
                </a:solidFill>
              </a:rPr>
              <a:t>Δημογραφικά Χαρακτηριστικά Συμμετεχόντων στην Έρευνα</a:t>
            </a:r>
            <a:endParaRPr lang="el-GR" sz="3200" dirty="0">
              <a:solidFill>
                <a:srgbClr val="C00000"/>
              </a:solidFill>
            </a:endParaRPr>
          </a:p>
          <a:p>
            <a:pPr algn="ctr"/>
            <a:endParaRPr lang="el-GR" sz="3200" dirty="0">
              <a:solidFill>
                <a:srgbClr val="C00000"/>
              </a:solidFill>
            </a:endParaRPr>
          </a:p>
        </p:txBody>
      </p:sp>
    </p:spTree>
    <p:extLst>
      <p:ext uri="{BB962C8B-B14F-4D97-AF65-F5344CB8AC3E}">
        <p14:creationId xmlns:p14="http://schemas.microsoft.com/office/powerpoint/2010/main" xmlns="" val="41449713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2800" dirty="0">
                <a:cs typeface="Times New Roman" pitchFamily="18" charset="0"/>
              </a:rPr>
              <a:t>Οι Κοινωνικές Δομές στην Περιφέρεια Δυτικής Ελλάδας χρειάζονται επιπλέον προσωπικό ώστε να πετυχαίνουν καλύτερα τον στόχο τους</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Ικανοποίηση Ωφελούμενων Δομών από τους 3 πυλώνες Κοινωνικής Προστασίας</a:t>
            </a:r>
            <a:endParaRPr lang="en-US" sz="1200" dirty="0"/>
          </a:p>
        </p:txBody>
      </p:sp>
      <p:sp>
        <p:nvSpPr>
          <p:cNvPr id="3" name="TextBox 2">
            <a:extLst>
              <a:ext uri="{FF2B5EF4-FFF2-40B4-BE49-F238E27FC236}">
                <a16:creationId xmlns:a16="http://schemas.microsoft.com/office/drawing/2014/main" xmlns="" id="{34F19DE1-AC66-9BED-A4FF-5F4C1206273C}"/>
              </a:ext>
            </a:extLst>
          </p:cNvPr>
          <p:cNvSpPr txBox="1"/>
          <p:nvPr/>
        </p:nvSpPr>
        <p:spPr>
          <a:xfrm>
            <a:off x="243192" y="1182314"/>
            <a:ext cx="8900808" cy="968278"/>
          </a:xfrm>
          <a:prstGeom prst="rect">
            <a:avLst/>
          </a:prstGeom>
          <a:noFill/>
        </p:spPr>
        <p:txBody>
          <a:bodyPr wrap="square" rtlCol="0">
            <a:spAutoFit/>
          </a:bodyPr>
          <a:lstStyle/>
          <a:p>
            <a:pPr>
              <a:lnSpc>
                <a:spcPct val="107000"/>
              </a:lnSpc>
              <a:spcAft>
                <a:spcPts val="800"/>
              </a:spcAft>
            </a:pPr>
            <a:r>
              <a:rPr lang="el-GR" sz="1600" b="1" dirty="0">
                <a:solidFill>
                  <a:srgbClr val="1F3763"/>
                </a:solidFill>
                <a:effectLst/>
                <a:ea typeface="Times New Roman" panose="02020603050405020304" pitchFamily="18"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ea typeface="Calibri" panose="020F0502020204030204" pitchFamily="34" charset="0"/>
                <a:cs typeface="Times New Roman" panose="02020603050405020304" pitchFamily="18" charset="0"/>
              </a:rPr>
              <a:t>Γνώμη των περισσοτέρων ωφελούμενων σε ποσοστό 57,4% είναι πως οι δομές χρειάζονται επιπλέον προσωπικό ώστε να πετυχαίνουν καλύτερα τους στόχους τους όπως φαίνεται στο παρακάτω γράφημα</a:t>
            </a:r>
          </a:p>
        </p:txBody>
      </p:sp>
      <p:pic>
        <p:nvPicPr>
          <p:cNvPr id="4" name="Picture 3" descr="Chart, bar chart&#10;&#10;Description automatically generated">
            <a:extLst>
              <a:ext uri="{FF2B5EF4-FFF2-40B4-BE49-F238E27FC236}">
                <a16:creationId xmlns:a16="http://schemas.microsoft.com/office/drawing/2014/main" xmlns="" id="{600D3773-DDAE-4963-92E1-07AFB8424F1A}"/>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056441" y="2278457"/>
            <a:ext cx="5274310" cy="4220845"/>
          </a:xfrm>
          <a:prstGeom prst="rect">
            <a:avLst/>
          </a:prstGeom>
          <a:noFill/>
          <a:ln>
            <a:noFill/>
          </a:ln>
        </p:spPr>
      </p:pic>
    </p:spTree>
    <p:extLst>
      <p:ext uri="{BB962C8B-B14F-4D97-AF65-F5344CB8AC3E}">
        <p14:creationId xmlns:p14="http://schemas.microsoft.com/office/powerpoint/2010/main" xmlns="" val="32299892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2800" dirty="0">
                <a:cs typeface="Times New Roman" pitchFamily="18" charset="0"/>
              </a:rPr>
              <a:t>Οι Κοινωνικές Δομές στην Περιφέρεια Δυτικής Ελλάδας χρειάζονται σημαντική βελτίωση στις υποδομές τους (κτηριακές, υλικοτεχνικές, κ.α.) ώστε να πετυχαίνουν καλύτερα τον στόχο τους</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Ικανοποίηση Ωφελούμενων Δομών από τους 3 πυλώνες Κοινωνικής Προστασίας</a:t>
            </a:r>
            <a:endParaRPr lang="en-US" sz="1200" dirty="0"/>
          </a:p>
        </p:txBody>
      </p:sp>
      <p:sp>
        <p:nvSpPr>
          <p:cNvPr id="3" name="TextBox 2">
            <a:extLst>
              <a:ext uri="{FF2B5EF4-FFF2-40B4-BE49-F238E27FC236}">
                <a16:creationId xmlns:a16="http://schemas.microsoft.com/office/drawing/2014/main" xmlns="" id="{34F19DE1-AC66-9BED-A4FF-5F4C1206273C}"/>
              </a:ext>
            </a:extLst>
          </p:cNvPr>
          <p:cNvSpPr txBox="1"/>
          <p:nvPr/>
        </p:nvSpPr>
        <p:spPr>
          <a:xfrm>
            <a:off x="243192" y="1182314"/>
            <a:ext cx="8900808" cy="871008"/>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l-GR" sz="1600" dirty="0">
                <a:effectLst/>
                <a:ea typeface="Times New Roman" panose="02020603050405020304" pitchFamily="18" charset="0"/>
                <a:cs typeface="Times New Roman" panose="02020603050405020304" pitchFamily="18" charset="0"/>
              </a:rPr>
              <a:t>Γνώμη των περισσοτέρων ωφελούμενων σε ποσοστό 58,8% είναι πως οι δομές χρειάζονται σημαντική βελτίωση στις υποδομές τους (κτηριακές, υλικοτεχνικές, κ.α.) ώστε να πετυχαίνουν καλύτερα τον στόχο τους όπως φαίνεται και στο γράφημα. </a:t>
            </a:r>
          </a:p>
        </p:txBody>
      </p:sp>
      <p:pic>
        <p:nvPicPr>
          <p:cNvPr id="5" name="Picture 4" descr="Chart, bar chart&#10;&#10;Description automatically generated">
            <a:extLst>
              <a:ext uri="{FF2B5EF4-FFF2-40B4-BE49-F238E27FC236}">
                <a16:creationId xmlns:a16="http://schemas.microsoft.com/office/drawing/2014/main" xmlns="" id="{04216A57-99D8-47BE-FA09-92434E74A2C7}"/>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056441" y="2111686"/>
            <a:ext cx="5274310" cy="4220845"/>
          </a:xfrm>
          <a:prstGeom prst="rect">
            <a:avLst/>
          </a:prstGeom>
          <a:noFill/>
          <a:ln>
            <a:noFill/>
          </a:ln>
        </p:spPr>
      </p:pic>
    </p:spTree>
    <p:extLst>
      <p:ext uri="{BB962C8B-B14F-4D97-AF65-F5344CB8AC3E}">
        <p14:creationId xmlns:p14="http://schemas.microsoft.com/office/powerpoint/2010/main" xmlns="" val="38804544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2800" dirty="0">
                <a:cs typeface="Times New Roman" pitchFamily="18" charset="0"/>
              </a:rPr>
              <a:t>Επιλέξτε από τους παρακάτω τρόπους όσους κατά την άποψή σας μπορούν να συμβάλουν στη βελτίωση των  παρεχόμενων υπηρεσιών των δομών των οποίων τις υπηρεσίες εσείς χρησιμοποιείτε</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Ικανοποίηση Ωφελούμενων Δομών από τους 3 πυλώνες Κοινωνικής Προστασίας</a:t>
            </a:r>
            <a:endParaRPr lang="en-US" sz="1200" dirty="0"/>
          </a:p>
        </p:txBody>
      </p:sp>
      <p:sp>
        <p:nvSpPr>
          <p:cNvPr id="3" name="TextBox 2">
            <a:extLst>
              <a:ext uri="{FF2B5EF4-FFF2-40B4-BE49-F238E27FC236}">
                <a16:creationId xmlns:a16="http://schemas.microsoft.com/office/drawing/2014/main" xmlns="" id="{34F19DE1-AC66-9BED-A4FF-5F4C1206273C}"/>
              </a:ext>
            </a:extLst>
          </p:cNvPr>
          <p:cNvSpPr txBox="1"/>
          <p:nvPr/>
        </p:nvSpPr>
        <p:spPr>
          <a:xfrm>
            <a:off x="243192" y="1182314"/>
            <a:ext cx="8900808" cy="4429802"/>
          </a:xfrm>
          <a:prstGeom prst="rect">
            <a:avLst/>
          </a:prstGeom>
          <a:noFill/>
        </p:spPr>
        <p:txBody>
          <a:bodyPr wrap="square" rtlCol="0">
            <a:spAutoFit/>
          </a:bodyPr>
          <a:lstStyle/>
          <a:p>
            <a:pPr algn="just">
              <a:lnSpc>
                <a:spcPct val="150000"/>
              </a:lnSpc>
              <a:spcAft>
                <a:spcPts val="800"/>
              </a:spcAft>
            </a:pPr>
            <a:r>
              <a:rPr lang="el-GR" sz="1800" dirty="0">
                <a:effectLst/>
                <a:ea typeface="Calibri" panose="020F0502020204030204" pitchFamily="34" charset="0"/>
                <a:cs typeface="Times New Roman" panose="02020603050405020304" pitchFamily="18" charset="0"/>
              </a:rPr>
              <a:t>Ως πρώτη προτεραιότητα της βελτίωσης των παρεχόμενων υπηρεσιών των δομών τίθεται η καλύτερη ενημέρωση και πληροφόρηση για προγράμματα και υπηρεσίες πρόνοιας και κοινωνικής ένταξης ενώ οι καλύτερες υποδομές και οι καλύτερη τοποθεσία ακολουθούν όπως φαίνεται και από τις απαντήσεις πολλαπλής επιλογής παρακάτω. </a:t>
            </a:r>
          </a:p>
          <a:p>
            <a:pPr marL="342900" lvl="0" indent="-342900">
              <a:lnSpc>
                <a:spcPct val="107000"/>
              </a:lnSpc>
              <a:spcAft>
                <a:spcPts val="800"/>
              </a:spcAft>
              <a:buFont typeface="+mj-lt"/>
              <a:buAutoNum type="arabicPeriod"/>
            </a:pPr>
            <a:r>
              <a:rPr lang="el-GR" sz="1800" dirty="0">
                <a:effectLst/>
                <a:ea typeface="Times New Roman" panose="02020603050405020304" pitchFamily="18" charset="0"/>
                <a:cs typeface="Times New Roman" panose="02020603050405020304" pitchFamily="18" charset="0"/>
              </a:rPr>
              <a:t>Καλύτερη ενημέρωση / πληροφόρηση για προγράμματα και υπηρεσίες πρόνοιας και κοινωνικής ένταξης 78</a:t>
            </a:r>
          </a:p>
          <a:p>
            <a:pPr marL="342900" lvl="0" indent="-342900">
              <a:lnSpc>
                <a:spcPct val="107000"/>
              </a:lnSpc>
              <a:spcAft>
                <a:spcPts val="800"/>
              </a:spcAft>
              <a:buFont typeface="+mj-lt"/>
              <a:buAutoNum type="arabicPeriod"/>
            </a:pPr>
            <a:r>
              <a:rPr lang="el-GR" sz="1800" dirty="0">
                <a:effectLst/>
                <a:ea typeface="Times New Roman" panose="02020603050405020304" pitchFamily="18" charset="0"/>
                <a:cs typeface="Times New Roman" panose="02020603050405020304" pitchFamily="18" charset="0"/>
              </a:rPr>
              <a:t>Καλύτερη εξυπηρέτηση από το προσωπικό 12</a:t>
            </a:r>
          </a:p>
          <a:p>
            <a:pPr marL="342900" lvl="0" indent="-342900">
              <a:lnSpc>
                <a:spcPct val="107000"/>
              </a:lnSpc>
              <a:spcAft>
                <a:spcPts val="800"/>
              </a:spcAft>
              <a:buFont typeface="+mj-lt"/>
              <a:buAutoNum type="arabicPeriod"/>
            </a:pPr>
            <a:r>
              <a:rPr lang="el-GR" sz="1800" dirty="0">
                <a:effectLst/>
                <a:ea typeface="Times New Roman" panose="02020603050405020304" pitchFamily="18" charset="0"/>
                <a:cs typeface="Times New Roman" panose="02020603050405020304" pitchFamily="18" charset="0"/>
              </a:rPr>
              <a:t>Καλύτερη οργάνωση (απλότητα / ταχύτητα) 27</a:t>
            </a:r>
          </a:p>
          <a:p>
            <a:pPr marL="342900" lvl="0" indent="-342900">
              <a:lnSpc>
                <a:spcPct val="107000"/>
              </a:lnSpc>
              <a:spcAft>
                <a:spcPts val="800"/>
              </a:spcAft>
              <a:buFont typeface="+mj-lt"/>
              <a:buAutoNum type="arabicPeriod"/>
            </a:pPr>
            <a:r>
              <a:rPr lang="el-GR" sz="1800" dirty="0">
                <a:effectLst/>
                <a:ea typeface="Times New Roman" panose="02020603050405020304" pitchFamily="18" charset="0"/>
                <a:cs typeface="Times New Roman" panose="02020603050405020304" pitchFamily="18" charset="0"/>
              </a:rPr>
              <a:t>Καλύτερη τοποθεσία (π.χ. κοντά σε μέσα μαζικής μεταφοράς κλπ.) 40</a:t>
            </a:r>
          </a:p>
          <a:p>
            <a:pPr marL="342900" lvl="0" indent="-342900">
              <a:lnSpc>
                <a:spcPct val="107000"/>
              </a:lnSpc>
              <a:spcAft>
                <a:spcPts val="800"/>
              </a:spcAft>
              <a:buFont typeface="+mj-lt"/>
              <a:buAutoNum type="arabicPeriod"/>
            </a:pPr>
            <a:r>
              <a:rPr lang="el-GR" sz="1800" dirty="0">
                <a:effectLst/>
                <a:ea typeface="Times New Roman" panose="02020603050405020304" pitchFamily="18" charset="0"/>
                <a:cs typeface="Times New Roman" panose="02020603050405020304" pitchFamily="18" charset="0"/>
              </a:rPr>
              <a:t>Καλύτερες υποδομές (κτίριο, αίθουσες, καθαριότητα κλπ.) 64</a:t>
            </a:r>
          </a:p>
          <a:p>
            <a:pPr marL="342900" lvl="0" indent="-342900">
              <a:lnSpc>
                <a:spcPct val="107000"/>
              </a:lnSpc>
              <a:spcAft>
                <a:spcPts val="800"/>
              </a:spcAft>
              <a:buFont typeface="+mj-lt"/>
              <a:buAutoNum type="arabicPeriod"/>
            </a:pPr>
            <a:r>
              <a:rPr lang="el-GR" sz="1800" dirty="0">
                <a:effectLst/>
                <a:ea typeface="Times New Roman" panose="02020603050405020304" pitchFamily="18" charset="0"/>
                <a:cs typeface="Times New Roman" panose="02020603050405020304" pitchFamily="18" charset="0"/>
              </a:rPr>
              <a:t>Διεύρυνση του ωραρίου λειτουργίας 13</a:t>
            </a:r>
          </a:p>
        </p:txBody>
      </p:sp>
    </p:spTree>
    <p:extLst>
      <p:ext uri="{BB962C8B-B14F-4D97-AF65-F5344CB8AC3E}">
        <p14:creationId xmlns:p14="http://schemas.microsoft.com/office/powerpoint/2010/main" xmlns="" val="42407949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Κατηγορία ευπαθούς ομάδας στην οποία εμπίπτει ο ερωτώμενος</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Ικανοποίηση Ωφελούμενων Δομών από τους 3 πυλώνες Κοινωνικής Προστασίας</a:t>
            </a:r>
            <a:endParaRPr lang="en-US" sz="1200" dirty="0"/>
          </a:p>
        </p:txBody>
      </p:sp>
      <p:sp>
        <p:nvSpPr>
          <p:cNvPr id="3" name="TextBox 2">
            <a:extLst>
              <a:ext uri="{FF2B5EF4-FFF2-40B4-BE49-F238E27FC236}">
                <a16:creationId xmlns:a16="http://schemas.microsoft.com/office/drawing/2014/main" xmlns="" id="{34F19DE1-AC66-9BED-A4FF-5F4C1206273C}"/>
              </a:ext>
            </a:extLst>
          </p:cNvPr>
          <p:cNvSpPr txBox="1"/>
          <p:nvPr/>
        </p:nvSpPr>
        <p:spPr>
          <a:xfrm>
            <a:off x="243192" y="1182314"/>
            <a:ext cx="8900808" cy="4996240"/>
          </a:xfrm>
          <a:prstGeom prst="rect">
            <a:avLst/>
          </a:prstGeom>
          <a:noFill/>
        </p:spPr>
        <p:txBody>
          <a:bodyPr wrap="square" rtlCol="0">
            <a:spAutoFit/>
          </a:bodyPr>
          <a:lstStyle/>
          <a:p>
            <a:pPr algn="just">
              <a:spcAft>
                <a:spcPts val="800"/>
              </a:spcAft>
            </a:pPr>
            <a:r>
              <a:rPr lang="el-GR" dirty="0">
                <a:effectLst/>
                <a:ea typeface="Calibri" panose="020F0502020204030204" pitchFamily="34" charset="0"/>
                <a:cs typeface="Times New Roman" panose="02020603050405020304" pitchFamily="18" charset="0"/>
              </a:rPr>
              <a:t>Οι περισσότεροι συμμετέχοντες στην έρευνα ανήκαν σε διάφορες κατηγορίες ευπαθών ομάδων. Οι ομάδες με τον μεγαλύτερο πληθυσμό είναι οι άνεργοι, τα μέλη μονογονεϊκής οικογένειας, οι </a:t>
            </a:r>
            <a:r>
              <a:rPr lang="el-GR" dirty="0" err="1">
                <a:effectLst/>
                <a:ea typeface="Calibri" panose="020F0502020204030204" pitchFamily="34" charset="0"/>
                <a:cs typeface="Times New Roman" panose="02020603050405020304" pitchFamily="18" charset="0"/>
              </a:rPr>
              <a:t>Ρομά</a:t>
            </a:r>
            <a:r>
              <a:rPr lang="el-GR" dirty="0">
                <a:effectLst/>
                <a:ea typeface="Calibri" panose="020F0502020204030204" pitchFamily="34" charset="0"/>
                <a:cs typeface="Times New Roman" panose="02020603050405020304" pitchFamily="18" charset="0"/>
              </a:rPr>
              <a:t> και τα άτομα με αναπηρία όπως φαίνεται και από τις απαντήσεις (πολλαπλή επιλογή) παρακάτω. </a:t>
            </a:r>
          </a:p>
          <a:p>
            <a:pPr algn="just">
              <a:spcAft>
                <a:spcPts val="800"/>
              </a:spcAft>
            </a:pPr>
            <a:r>
              <a:rPr lang="el-GR" dirty="0">
                <a:effectLst/>
                <a:ea typeface="Calibri" panose="020F0502020204030204" pitchFamily="34" charset="0"/>
                <a:cs typeface="Times New Roman" panose="02020603050405020304" pitchFamily="18" charset="0"/>
              </a:rPr>
              <a:t>1.	Άστεγος  5</a:t>
            </a:r>
          </a:p>
          <a:p>
            <a:pPr algn="just">
              <a:spcAft>
                <a:spcPts val="800"/>
              </a:spcAft>
            </a:pPr>
            <a:r>
              <a:rPr lang="el-GR" dirty="0">
                <a:effectLst/>
                <a:ea typeface="Calibri" panose="020F0502020204030204" pitchFamily="34" charset="0"/>
                <a:cs typeface="Times New Roman" panose="02020603050405020304" pitchFamily="18" charset="0"/>
              </a:rPr>
              <a:t>2.	Άνεργος 70</a:t>
            </a:r>
          </a:p>
          <a:p>
            <a:pPr algn="just">
              <a:spcAft>
                <a:spcPts val="800"/>
              </a:spcAft>
            </a:pPr>
            <a:r>
              <a:rPr lang="el-GR" dirty="0">
                <a:effectLst/>
                <a:ea typeface="Calibri" panose="020F0502020204030204" pitchFamily="34" charset="0"/>
                <a:cs typeface="Times New Roman" panose="02020603050405020304" pitchFamily="18" charset="0"/>
              </a:rPr>
              <a:t>3.	Μακροχρόνια Άνεργος 39</a:t>
            </a:r>
          </a:p>
          <a:p>
            <a:pPr algn="just">
              <a:spcAft>
                <a:spcPts val="800"/>
              </a:spcAft>
            </a:pPr>
            <a:r>
              <a:rPr lang="el-GR" dirty="0">
                <a:effectLst/>
                <a:ea typeface="Calibri" panose="020F0502020204030204" pitchFamily="34" charset="0"/>
                <a:cs typeface="Times New Roman" panose="02020603050405020304" pitchFamily="18" charset="0"/>
              </a:rPr>
              <a:t>4.	Άτομο με αναπηρία (</a:t>
            </a:r>
            <a:r>
              <a:rPr lang="el-GR" dirty="0" err="1">
                <a:effectLst/>
                <a:ea typeface="Calibri" panose="020F0502020204030204" pitchFamily="34" charset="0"/>
                <a:cs typeface="Times New Roman" panose="02020603050405020304" pitchFamily="18" charset="0"/>
              </a:rPr>
              <a:t>ΑμεΑ</a:t>
            </a:r>
            <a:r>
              <a:rPr lang="el-GR" dirty="0">
                <a:effectLst/>
                <a:ea typeface="Calibri" panose="020F0502020204030204" pitchFamily="34" charset="0"/>
                <a:cs typeface="Times New Roman" panose="02020603050405020304" pitchFamily="18" charset="0"/>
              </a:rPr>
              <a:t>) 19</a:t>
            </a:r>
          </a:p>
          <a:p>
            <a:pPr algn="just">
              <a:spcAft>
                <a:spcPts val="800"/>
              </a:spcAft>
            </a:pPr>
            <a:r>
              <a:rPr lang="el-GR" dirty="0">
                <a:effectLst/>
                <a:ea typeface="Calibri" panose="020F0502020204030204" pitchFamily="34" charset="0"/>
                <a:cs typeface="Times New Roman" panose="02020603050405020304" pitchFamily="18" charset="0"/>
              </a:rPr>
              <a:t>5.	Χρήστης Εξαρτησιογόνων Ουσιών 3	</a:t>
            </a:r>
          </a:p>
          <a:p>
            <a:pPr algn="just">
              <a:spcAft>
                <a:spcPts val="800"/>
              </a:spcAft>
            </a:pPr>
            <a:r>
              <a:rPr lang="el-GR" dirty="0">
                <a:effectLst/>
                <a:ea typeface="Calibri" panose="020F0502020204030204" pitchFamily="34" charset="0"/>
                <a:cs typeface="Times New Roman" panose="02020603050405020304" pitchFamily="18" charset="0"/>
              </a:rPr>
              <a:t>6.	Πρώην Χρήστης Εξαρτησιογόνων Ουσιών 2	</a:t>
            </a:r>
          </a:p>
          <a:p>
            <a:pPr algn="just">
              <a:spcAft>
                <a:spcPts val="800"/>
              </a:spcAft>
            </a:pPr>
            <a:r>
              <a:rPr lang="el-GR" dirty="0">
                <a:effectLst/>
                <a:ea typeface="Calibri" panose="020F0502020204030204" pitchFamily="34" charset="0"/>
                <a:cs typeface="Times New Roman" panose="02020603050405020304" pitchFamily="18" charset="0"/>
              </a:rPr>
              <a:t>7.	ΡΟΜΑ	25</a:t>
            </a:r>
          </a:p>
          <a:p>
            <a:pPr algn="just">
              <a:spcAft>
                <a:spcPts val="800"/>
              </a:spcAft>
            </a:pPr>
            <a:r>
              <a:rPr lang="el-GR" dirty="0">
                <a:effectLst/>
                <a:ea typeface="Calibri" panose="020F0502020204030204" pitchFamily="34" charset="0"/>
                <a:cs typeface="Times New Roman" panose="02020603050405020304" pitchFamily="18" charset="0"/>
              </a:rPr>
              <a:t>8.	Μέλος Μονογονεϊκής Οικογένειας 30</a:t>
            </a:r>
          </a:p>
          <a:p>
            <a:pPr algn="just">
              <a:spcAft>
                <a:spcPts val="800"/>
              </a:spcAft>
            </a:pPr>
            <a:r>
              <a:rPr lang="el-GR" dirty="0">
                <a:effectLst/>
                <a:ea typeface="Calibri" panose="020F0502020204030204" pitchFamily="34" charset="0"/>
                <a:cs typeface="Times New Roman" panose="02020603050405020304" pitchFamily="18" charset="0"/>
              </a:rPr>
              <a:t>9.	Πρόσφυγας 6	</a:t>
            </a:r>
          </a:p>
          <a:p>
            <a:pPr algn="just">
              <a:spcAft>
                <a:spcPts val="800"/>
              </a:spcAft>
            </a:pPr>
            <a:r>
              <a:rPr lang="el-GR" dirty="0">
                <a:effectLst/>
                <a:ea typeface="Calibri" panose="020F0502020204030204" pitchFamily="34" charset="0"/>
                <a:cs typeface="Times New Roman" panose="02020603050405020304" pitchFamily="18" charset="0"/>
              </a:rPr>
              <a:t>10.	Άλλο 34</a:t>
            </a:r>
          </a:p>
        </p:txBody>
      </p:sp>
    </p:spTree>
    <p:extLst>
      <p:ext uri="{BB962C8B-B14F-4D97-AF65-F5344CB8AC3E}">
        <p14:creationId xmlns:p14="http://schemas.microsoft.com/office/powerpoint/2010/main" xmlns="" val="3588875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Συμπεράσματα Ι</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Ικανοποίηση Ωφελούμενων Δομών από τους 3 πυλώνες Κοινωνικής Προστασίας</a:t>
            </a:r>
            <a:endParaRPr lang="en-US" sz="1200" dirty="0"/>
          </a:p>
        </p:txBody>
      </p:sp>
      <p:sp>
        <p:nvSpPr>
          <p:cNvPr id="3" name="TextBox 2">
            <a:extLst>
              <a:ext uri="{FF2B5EF4-FFF2-40B4-BE49-F238E27FC236}">
                <a16:creationId xmlns:a16="http://schemas.microsoft.com/office/drawing/2014/main" xmlns="" id="{34F19DE1-AC66-9BED-A4FF-5F4C1206273C}"/>
              </a:ext>
            </a:extLst>
          </p:cNvPr>
          <p:cNvSpPr txBox="1"/>
          <p:nvPr/>
        </p:nvSpPr>
        <p:spPr>
          <a:xfrm>
            <a:off x="243192" y="1182314"/>
            <a:ext cx="8900808" cy="4958024"/>
          </a:xfrm>
          <a:prstGeom prst="rect">
            <a:avLst/>
          </a:prstGeom>
          <a:noFill/>
        </p:spPr>
        <p:txBody>
          <a:bodyPr wrap="square" rtlCol="0">
            <a:spAutoFit/>
          </a:bodyPr>
          <a:lstStyle/>
          <a:p>
            <a:pPr marL="285750" indent="-285750" algn="just">
              <a:lnSpc>
                <a:spcPct val="150000"/>
              </a:lnSpc>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Αναμφίβολα το γεγονός ότι οι ερωτήσεις δίνονταν </a:t>
            </a:r>
            <a:r>
              <a:rPr lang="el-GR" sz="1600" dirty="0" smtClean="0">
                <a:effectLst/>
                <a:ea typeface="Calibri" panose="020F0502020204030204" pitchFamily="34" charset="0"/>
                <a:cs typeface="Times New Roman" panose="02020603050405020304" pitchFamily="18" charset="0"/>
              </a:rPr>
              <a:t>από </a:t>
            </a:r>
            <a:r>
              <a:rPr lang="el-GR" sz="1600" dirty="0">
                <a:effectLst/>
                <a:ea typeface="Calibri" panose="020F0502020204030204" pitchFamily="34" charset="0"/>
                <a:cs typeface="Times New Roman" panose="02020603050405020304" pitchFamily="18" charset="0"/>
              </a:rPr>
              <a:t>υπαλλήλους των </a:t>
            </a:r>
            <a:r>
              <a:rPr lang="el-GR" sz="1600">
                <a:effectLst/>
                <a:ea typeface="Calibri" panose="020F0502020204030204" pitchFamily="34" charset="0"/>
                <a:cs typeface="Times New Roman" panose="02020603050405020304" pitchFamily="18" charset="0"/>
              </a:rPr>
              <a:t>δομών </a:t>
            </a:r>
            <a:r>
              <a:rPr lang="el-GR" sz="1600" smtClean="0">
                <a:effectLst/>
                <a:ea typeface="Calibri" panose="020F0502020204030204" pitchFamily="34" charset="0"/>
                <a:cs typeface="Times New Roman" panose="02020603050405020304" pitchFamily="18" charset="0"/>
              </a:rPr>
              <a:t>στους </a:t>
            </a:r>
            <a:r>
              <a:rPr lang="el-GR" sz="1600" dirty="0">
                <a:effectLst/>
                <a:ea typeface="Calibri" panose="020F0502020204030204" pitchFamily="34" charset="0"/>
                <a:cs typeface="Times New Roman" panose="02020603050405020304" pitchFamily="18" charset="0"/>
              </a:rPr>
              <a:t>ωφελούμενους δημιουργεί ένα θέμα αξιοπιστίας της έρευνας καθώς επί παραδείγματι είναι δύσκολο για ένα ωφελούμενο να πει ότι δε θεωρεί ότι του φέρεται καλά το προσωπικό μίας δομής όταν απαντά σχετικά μπροστά σε εκπρόσωπό του. Ένα ακόμη πρόβλημα είναι η μη συμμετοχή του Δήμου </a:t>
            </a:r>
            <a:r>
              <a:rPr lang="el-GR" sz="1600" dirty="0" err="1">
                <a:effectLst/>
                <a:ea typeface="Calibri" panose="020F0502020204030204" pitchFamily="34" charset="0"/>
                <a:cs typeface="Times New Roman" panose="02020603050405020304" pitchFamily="18" charset="0"/>
              </a:rPr>
              <a:t>Πατρέων</a:t>
            </a:r>
            <a:r>
              <a:rPr lang="el-GR" sz="1600" dirty="0">
                <a:effectLst/>
                <a:ea typeface="Calibri" panose="020F0502020204030204" pitchFamily="34" charset="0"/>
                <a:cs typeface="Times New Roman" panose="02020603050405020304" pitchFamily="18" charset="0"/>
              </a:rPr>
              <a:t> που είναι και ο μεγαλύτερος δήμος της περιοχής αλλά και το κατεξοχήν αστικό περιβάλλον της ΠΔΕ και οι απαντήσεις των εκεί ωφελούμενων θα είχαν ιδιαίτερο ενδιαφέρον. </a:t>
            </a:r>
          </a:p>
          <a:p>
            <a:pPr marL="285750" indent="-285750" algn="just">
              <a:lnSpc>
                <a:spcPct val="150000"/>
              </a:lnSpc>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Από την άλλη πλευρά κυρίως για τα Κέντρα Κοινότητας και τα Κοινωνικά Παντοπωλεία της ΠΔΕ φαίνεται μία καθολική αποδοχή των ωφελούμενων σε σχέση με τις παροχές και το προσωπικό. Οι προτάσεις για περισσότερη βοήθεια αναφορικά με την εύρεση εργασίας από τις δομές είναι απόλυτα αναμενόμενες καθώς οι ευπαθείς ομάδες χρειάζονται τόσο εισόδημα όσο και κοινωνική ένταξη, τομείς που βοηθά σε πολύ μεγάλο βαθμό η εύρεση εργασίας. Εξάλλου, η κάλυψη των αναγκών των ωφελούμενων για ενημέρωση και λήψη επιδομάτων καταδεικνύει την ανάγκη βελτίωσης του βιοτικού τους επιπέδου εύρημα επίσης απολύτως φυσιολογικό. </a:t>
            </a:r>
          </a:p>
        </p:txBody>
      </p:sp>
    </p:spTree>
    <p:extLst>
      <p:ext uri="{BB962C8B-B14F-4D97-AF65-F5344CB8AC3E}">
        <p14:creationId xmlns:p14="http://schemas.microsoft.com/office/powerpoint/2010/main" xmlns="" val="8646130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Συμπεράσματα ΙΙ</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Ικανοποίηση Ωφελούμενων Δομών από τους 3 πυλώνες Κοινωνικής Προστασίας</a:t>
            </a:r>
            <a:endParaRPr lang="en-US" sz="1200" dirty="0"/>
          </a:p>
        </p:txBody>
      </p:sp>
      <p:sp>
        <p:nvSpPr>
          <p:cNvPr id="3" name="TextBox 2">
            <a:extLst>
              <a:ext uri="{FF2B5EF4-FFF2-40B4-BE49-F238E27FC236}">
                <a16:creationId xmlns:a16="http://schemas.microsoft.com/office/drawing/2014/main" xmlns="" id="{34F19DE1-AC66-9BED-A4FF-5F4C1206273C}"/>
              </a:ext>
            </a:extLst>
          </p:cNvPr>
          <p:cNvSpPr txBox="1"/>
          <p:nvPr/>
        </p:nvSpPr>
        <p:spPr>
          <a:xfrm>
            <a:off x="243192" y="1182314"/>
            <a:ext cx="8900808" cy="1709892"/>
          </a:xfrm>
          <a:prstGeom prst="rect">
            <a:avLst/>
          </a:prstGeom>
          <a:noFill/>
        </p:spPr>
        <p:txBody>
          <a:bodyPr wrap="square" rtlCol="0">
            <a:spAutoFit/>
          </a:bodyPr>
          <a:lstStyle/>
          <a:p>
            <a:pPr marL="285750" indent="-285750" algn="just">
              <a:lnSpc>
                <a:spcPct val="150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Τέλος οι ανάγκες προσωπικού και κτηριακών και άλλων υποδομών των δομών της ΠΔΕ υπογραμμίζονται από την παρούσα έρευνα ανάγκες που πρέπει να εκπληρωθούν ώστε να είναι σε θέση οι δομές να βελτιώσουν τις υπηρεσίες που προσφέρουν αλλά και να εντάξουν νέες υπηρεσίες που αναζητούν οι ωφελούμενοι.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7491965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628650" y="1474572"/>
            <a:ext cx="7886700" cy="19111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rgbClr val="002060"/>
              </a:solidFill>
              <a:cs typeface="Times New Roman" pitchFamily="18" charset="0"/>
            </a:endParaRPr>
          </a:p>
          <a:p>
            <a:r>
              <a:rPr lang="el-GR" sz="3500" b="1" dirty="0">
                <a:solidFill>
                  <a:srgbClr val="FFFFFF"/>
                </a:solidFill>
                <a:latin typeface="+mj-lt"/>
                <a:ea typeface="+mj-ea"/>
                <a:cs typeface="+mj-cs"/>
              </a:rPr>
              <a:t>Σας Ευχαριστώ Πολύ για </a:t>
            </a:r>
            <a:r>
              <a:rPr lang="el-GR" sz="3500" b="1">
                <a:solidFill>
                  <a:srgbClr val="FFFFFF"/>
                </a:solidFill>
                <a:latin typeface="+mj-lt"/>
                <a:ea typeface="+mj-ea"/>
                <a:cs typeface="+mj-cs"/>
              </a:rPr>
              <a:t>την Προσοχή σας</a:t>
            </a:r>
            <a:endParaRPr lang="en-US" sz="3500" b="1" dirty="0">
              <a:solidFill>
                <a:srgbClr val="FFFFFF"/>
              </a:solidFill>
              <a:latin typeface="+mj-lt"/>
              <a:ea typeface="+mj-ea"/>
              <a:cs typeface="+mj-cs"/>
            </a:endParaRPr>
          </a:p>
          <a:p>
            <a:endParaRPr lang="el-GR" dirty="0"/>
          </a:p>
        </p:txBody>
      </p:sp>
    </p:spTree>
    <p:extLst>
      <p:ext uri="{BB962C8B-B14F-4D97-AF65-F5344CB8AC3E}">
        <p14:creationId xmlns:p14="http://schemas.microsoft.com/office/powerpoint/2010/main" xmlns="" val="378692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Ηλικία </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Ικανοποίηση Ωφελούμενων Δομών από τους 3 πυλώνες Κοινωνικής Προστασίας</a:t>
            </a:r>
            <a:endParaRPr lang="en-US" sz="1200" dirty="0"/>
          </a:p>
        </p:txBody>
      </p:sp>
      <p:sp>
        <p:nvSpPr>
          <p:cNvPr id="4" name="TextBox 3">
            <a:extLst>
              <a:ext uri="{FF2B5EF4-FFF2-40B4-BE49-F238E27FC236}">
                <a16:creationId xmlns:a16="http://schemas.microsoft.com/office/drawing/2014/main" xmlns="" id="{91D26334-8009-9E1C-F6D9-FDBEA14A7C28}"/>
              </a:ext>
            </a:extLst>
          </p:cNvPr>
          <p:cNvSpPr txBox="1"/>
          <p:nvPr/>
        </p:nvSpPr>
        <p:spPr>
          <a:xfrm>
            <a:off x="539885" y="1319943"/>
            <a:ext cx="8064230" cy="2036455"/>
          </a:xfrm>
          <a:prstGeom prst="rect">
            <a:avLst/>
          </a:prstGeom>
          <a:noFill/>
        </p:spPr>
        <p:txBody>
          <a:bodyPr wrap="square" rtlCol="0">
            <a:spAutoFit/>
          </a:bodyPr>
          <a:lstStyle/>
          <a:p>
            <a:pPr marL="285750" indent="-285750" algn="just">
              <a:lnSpc>
                <a:spcPct val="150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ηλικία των συμμετεχόντων στην έρευνα είναι κατανεμημένη ομαλά με την μεγαλύτερη ηλικιακή ομάδα να είναι αυτή των γεννημένων μεταξύ 1971 και 1980.</a:t>
            </a:r>
          </a:p>
          <a:p>
            <a:pPr marL="285750" indent="-285750" algn="just">
              <a:lnSpc>
                <a:spcPct val="150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Έξι συμμετέχοντες δεν ανέφεραν την ηλικία τους.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l-GR" sz="3200" dirty="0">
              <a:solidFill>
                <a:srgbClr val="C00000"/>
              </a:solidFill>
            </a:endParaRPr>
          </a:p>
        </p:txBody>
      </p:sp>
      <p:pic>
        <p:nvPicPr>
          <p:cNvPr id="5" name="Picture 4" descr="Chart, bar chart&#10;&#10;Description automatically generated">
            <a:extLst>
              <a:ext uri="{FF2B5EF4-FFF2-40B4-BE49-F238E27FC236}">
                <a16:creationId xmlns:a16="http://schemas.microsoft.com/office/drawing/2014/main" xmlns="" id="{076CC8D4-EE8A-C395-B14A-9E135159DB70}"/>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520615" y="3005847"/>
            <a:ext cx="4102770" cy="3283274"/>
          </a:xfrm>
          <a:prstGeom prst="rect">
            <a:avLst/>
          </a:prstGeom>
          <a:noFill/>
          <a:ln>
            <a:noFill/>
          </a:ln>
        </p:spPr>
      </p:pic>
    </p:spTree>
    <p:extLst>
      <p:ext uri="{BB962C8B-B14F-4D97-AF65-F5344CB8AC3E}">
        <p14:creationId xmlns:p14="http://schemas.microsoft.com/office/powerpoint/2010/main" xmlns="" val="17141638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Φύλο  </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Ικανοποίηση Ωφελούμενων Δομών από τους 3 πυλώνες Κοινωνικής Προστασίας</a:t>
            </a:r>
            <a:endParaRPr lang="en-US" sz="1200" dirty="0"/>
          </a:p>
        </p:txBody>
      </p:sp>
      <p:sp>
        <p:nvSpPr>
          <p:cNvPr id="4" name="TextBox 3">
            <a:extLst>
              <a:ext uri="{FF2B5EF4-FFF2-40B4-BE49-F238E27FC236}">
                <a16:creationId xmlns:a16="http://schemas.microsoft.com/office/drawing/2014/main" xmlns="" id="{91D26334-8009-9E1C-F6D9-FDBEA14A7C28}"/>
              </a:ext>
            </a:extLst>
          </p:cNvPr>
          <p:cNvSpPr txBox="1"/>
          <p:nvPr/>
        </p:nvSpPr>
        <p:spPr>
          <a:xfrm>
            <a:off x="539885" y="1319943"/>
            <a:ext cx="8064230" cy="1518364"/>
          </a:xfrm>
          <a:prstGeom prst="rect">
            <a:avLst/>
          </a:prstGeom>
          <a:noFill/>
        </p:spPr>
        <p:txBody>
          <a:bodyPr wrap="square" rtlCol="0">
            <a:spAutoFit/>
          </a:bodyPr>
          <a:lstStyle/>
          <a:p>
            <a:pPr>
              <a:lnSpc>
                <a:spcPct val="150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Ισοκατανομή παρατηρείται και στο φίλο των συμμετεχόντων με 45% άνδρες 50,5% γυναίκες και 4.5% άτομα που δήλωσαν άλλο φύλο</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l-GR" sz="3200" dirty="0">
              <a:solidFill>
                <a:srgbClr val="C00000"/>
              </a:solidFill>
            </a:endParaRPr>
          </a:p>
        </p:txBody>
      </p:sp>
      <p:pic>
        <p:nvPicPr>
          <p:cNvPr id="3" name="Picture 2" descr="Chart, bar chart&#10;&#10;Description automatically generated">
            <a:extLst>
              <a:ext uri="{FF2B5EF4-FFF2-40B4-BE49-F238E27FC236}">
                <a16:creationId xmlns:a16="http://schemas.microsoft.com/office/drawing/2014/main" xmlns="" id="{6F99DEF4-289E-0B0F-37DF-9E39E0C5BF9E}"/>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934845" y="2301070"/>
            <a:ext cx="5274310" cy="4220845"/>
          </a:xfrm>
          <a:prstGeom prst="rect">
            <a:avLst/>
          </a:prstGeom>
          <a:noFill/>
          <a:ln>
            <a:noFill/>
          </a:ln>
        </p:spPr>
      </p:pic>
    </p:spTree>
    <p:extLst>
      <p:ext uri="{BB962C8B-B14F-4D97-AF65-F5344CB8AC3E}">
        <p14:creationId xmlns:p14="http://schemas.microsoft.com/office/powerpoint/2010/main" xmlns="" val="34868845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Επίπεδο σπουδών/ Μόρφωση</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Ικανοποίηση Ωφελούμενων Δομών από τους 3 πυλώνες Κοινωνικής Προστασίας</a:t>
            </a:r>
            <a:endParaRPr lang="en-US" sz="1200" dirty="0"/>
          </a:p>
        </p:txBody>
      </p:sp>
      <p:sp>
        <p:nvSpPr>
          <p:cNvPr id="4" name="TextBox 3">
            <a:extLst>
              <a:ext uri="{FF2B5EF4-FFF2-40B4-BE49-F238E27FC236}">
                <a16:creationId xmlns:a16="http://schemas.microsoft.com/office/drawing/2014/main" xmlns="" id="{91D26334-8009-9E1C-F6D9-FDBEA14A7C28}"/>
              </a:ext>
            </a:extLst>
          </p:cNvPr>
          <p:cNvSpPr txBox="1"/>
          <p:nvPr/>
        </p:nvSpPr>
        <p:spPr>
          <a:xfrm>
            <a:off x="539885" y="1319943"/>
            <a:ext cx="8064230" cy="2003369"/>
          </a:xfrm>
          <a:prstGeom prst="rect">
            <a:avLst/>
          </a:prstGeom>
          <a:noFill/>
        </p:spPr>
        <p:txBody>
          <a:bodyPr wrap="square" rtlCol="0">
            <a:spAutoFit/>
          </a:bodyPr>
          <a:lstStyle/>
          <a:p>
            <a:pPr marL="285750" indent="-285750" algn="just">
              <a:lnSpc>
                <a:spcPct val="150000"/>
              </a:lnSpc>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Πολύ σημαντικό ποσοστό των συμμετεχόντων δήλωσε το χαμηλότερο επίπεδο μόρφωσης, αυτό του δημοτικού (35,6%) ενώ μαζί με τους αποφοίτους γυμνασίου αγγίζουν το 60%. </a:t>
            </a:r>
          </a:p>
          <a:p>
            <a:pPr marL="285750" indent="-285750" algn="just">
              <a:lnSpc>
                <a:spcPct val="150000"/>
              </a:lnSpc>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Συνεπώς μπορούμε να πούμε με ασφάλεια ότι η πλειονότητα των ωφελούμενων των κοινωνικών υπηρεσιών της Περιφέρειας Δυτικής Ελλάδας είναι άτομα με χαμηλό μορφωτικό επίπεδο. </a:t>
            </a:r>
            <a:endParaRPr lang="el-GR" sz="1600" dirty="0">
              <a:solidFill>
                <a:srgbClr val="C00000"/>
              </a:solidFill>
            </a:endParaRPr>
          </a:p>
        </p:txBody>
      </p:sp>
      <p:pic>
        <p:nvPicPr>
          <p:cNvPr id="5" name="Picture 4" descr="Chart, bar chart&#10;&#10;Description automatically generated">
            <a:extLst>
              <a:ext uri="{FF2B5EF4-FFF2-40B4-BE49-F238E27FC236}">
                <a16:creationId xmlns:a16="http://schemas.microsoft.com/office/drawing/2014/main" xmlns="" id="{AE436FB2-80B1-244A-0A51-2F3D88A0268A}"/>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564126" y="3323312"/>
            <a:ext cx="4015747" cy="3213675"/>
          </a:xfrm>
          <a:prstGeom prst="rect">
            <a:avLst/>
          </a:prstGeom>
          <a:noFill/>
          <a:ln>
            <a:noFill/>
          </a:ln>
        </p:spPr>
      </p:pic>
    </p:spTree>
    <p:extLst>
      <p:ext uri="{BB962C8B-B14F-4D97-AF65-F5344CB8AC3E}">
        <p14:creationId xmlns:p14="http://schemas.microsoft.com/office/powerpoint/2010/main" xmlns="" val="25263836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Θέση στην απασχόληση </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Ικανοποίηση Ωφελούμενων Δομών από τους 3 πυλώνες Κοινωνικής Προστασίας</a:t>
            </a:r>
            <a:endParaRPr lang="en-US" sz="1200" dirty="0"/>
          </a:p>
        </p:txBody>
      </p:sp>
      <p:sp>
        <p:nvSpPr>
          <p:cNvPr id="4" name="TextBox 3">
            <a:extLst>
              <a:ext uri="{FF2B5EF4-FFF2-40B4-BE49-F238E27FC236}">
                <a16:creationId xmlns:a16="http://schemas.microsoft.com/office/drawing/2014/main" xmlns="" id="{91D26334-8009-9E1C-F6D9-FDBEA14A7C28}"/>
              </a:ext>
            </a:extLst>
          </p:cNvPr>
          <p:cNvSpPr txBox="1"/>
          <p:nvPr/>
        </p:nvSpPr>
        <p:spPr>
          <a:xfrm>
            <a:off x="539885" y="1319943"/>
            <a:ext cx="8064230" cy="1162113"/>
          </a:xfrm>
          <a:prstGeom prst="rect">
            <a:avLst/>
          </a:prstGeom>
          <a:noFill/>
        </p:spPr>
        <p:txBody>
          <a:bodyPr wrap="square" rtlCol="0">
            <a:spAutoFit/>
          </a:bodyPr>
          <a:lstStyle/>
          <a:p>
            <a:pPr marL="285750" indent="-285750">
              <a:lnSpc>
                <a:spcPct val="150000"/>
              </a:lnSpc>
              <a:spcAft>
                <a:spcPts val="800"/>
              </a:spcAft>
              <a:buFont typeface="Arial" panose="020B0604020202020204" pitchFamily="34" charset="0"/>
              <a:buChar char="•"/>
            </a:pPr>
            <a:r>
              <a:rPr lang="el-GR" sz="1600" dirty="0">
                <a:ea typeface="Calibri" panose="020F0502020204030204" pitchFamily="34" charset="0"/>
                <a:cs typeface="Times New Roman" panose="02020603050405020304" pitchFamily="18" charset="0"/>
              </a:rPr>
              <a:t>Η πλειοψηφία των συμμετεχόντων σε μεγάλο ποσοστό, σχεδόν 65% δήλωσε άνεργη, συνδέοντας επίσης τους αποδέκτες κοινωνικών υπηρεσιών των δήμων της Περιφέρειας Δυτικής Ελλάδας με την ανεργία. </a:t>
            </a:r>
          </a:p>
        </p:txBody>
      </p:sp>
      <p:pic>
        <p:nvPicPr>
          <p:cNvPr id="3" name="Picture 2" descr="Chart, bar chart&#10;&#10;Description automatically generated">
            <a:extLst>
              <a:ext uri="{FF2B5EF4-FFF2-40B4-BE49-F238E27FC236}">
                <a16:creationId xmlns:a16="http://schemas.microsoft.com/office/drawing/2014/main" xmlns="" id="{4BA36B15-4FD9-B69C-B301-1FAE0FDADAB5}"/>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009457" y="2482056"/>
            <a:ext cx="5125085" cy="4101465"/>
          </a:xfrm>
          <a:prstGeom prst="rect">
            <a:avLst/>
          </a:prstGeom>
          <a:noFill/>
          <a:ln>
            <a:noFill/>
          </a:ln>
        </p:spPr>
      </p:pic>
    </p:spTree>
    <p:extLst>
      <p:ext uri="{BB962C8B-B14F-4D97-AF65-F5344CB8AC3E}">
        <p14:creationId xmlns:p14="http://schemas.microsoft.com/office/powerpoint/2010/main" xmlns="" val="21788202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Δήμος της Περιφέρειας Δυτικής Ελλάδας όπου κατοικεί ο ερωτώμενος</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Ικανοποίηση Ωφελούμενων Δομών από τους 3 πυλώνες Κοινωνικής Προστασίας</a:t>
            </a:r>
            <a:endParaRPr lang="en-US" sz="1200" dirty="0"/>
          </a:p>
        </p:txBody>
      </p:sp>
      <p:sp>
        <p:nvSpPr>
          <p:cNvPr id="4" name="TextBox 3">
            <a:extLst>
              <a:ext uri="{FF2B5EF4-FFF2-40B4-BE49-F238E27FC236}">
                <a16:creationId xmlns:a16="http://schemas.microsoft.com/office/drawing/2014/main" xmlns="" id="{91D26334-8009-9E1C-F6D9-FDBEA14A7C28}"/>
              </a:ext>
            </a:extLst>
          </p:cNvPr>
          <p:cNvSpPr txBox="1"/>
          <p:nvPr/>
        </p:nvSpPr>
        <p:spPr>
          <a:xfrm>
            <a:off x="539885" y="1319943"/>
            <a:ext cx="8064230" cy="1069395"/>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l-GR" sz="1800" dirty="0">
                <a:effectLst/>
                <a:ea typeface="Calibri" panose="020F0502020204030204" pitchFamily="34" charset="0"/>
                <a:cs typeface="Times New Roman" panose="02020603050405020304" pitchFamily="18" charset="0"/>
              </a:rPr>
              <a:t>Στην έρευνα δε συμμετείχε ο Δήμος </a:t>
            </a:r>
            <a:r>
              <a:rPr lang="el-GR" sz="1800" dirty="0" err="1">
                <a:effectLst/>
                <a:ea typeface="Calibri" panose="020F0502020204030204" pitchFamily="34" charset="0"/>
                <a:cs typeface="Times New Roman" panose="02020603050405020304" pitchFamily="18" charset="0"/>
              </a:rPr>
              <a:t>Πατρέων</a:t>
            </a:r>
            <a:r>
              <a:rPr lang="el-GR" sz="1800" dirty="0">
                <a:effectLst/>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el-GR" sz="1800" dirty="0">
                <a:effectLst/>
                <a:ea typeface="Calibri" panose="020F0502020204030204" pitchFamily="34" charset="0"/>
                <a:cs typeface="Times New Roman" panose="02020603050405020304" pitchFamily="18" charset="0"/>
              </a:rPr>
              <a:t>Πέραν αυτού όπως φαίνεται στο γράφημα παρακάτω, υπήρξε επαρκής εκπροσώπηση των υπολοίπων δήμων της περιοχής. </a:t>
            </a:r>
          </a:p>
        </p:txBody>
      </p:sp>
      <p:pic>
        <p:nvPicPr>
          <p:cNvPr id="5" name="Picture 4" descr="Chart, histogram&#10;&#10;Description automatically generated">
            <a:extLst>
              <a:ext uri="{FF2B5EF4-FFF2-40B4-BE49-F238E27FC236}">
                <a16:creationId xmlns:a16="http://schemas.microsoft.com/office/drawing/2014/main" xmlns="" id="{6D64D182-1181-98B8-77E0-DF41FC9B2986}"/>
              </a:ext>
            </a:extLst>
          </p:cNvPr>
          <p:cNvPicPr>
            <a:picLocks noChangeAspect="1"/>
          </p:cNvPicPr>
          <p:nvPr/>
        </p:nvPicPr>
        <p:blipFill rotWithShape="1">
          <a:blip r:embed="rId4">
            <a:extLst>
              <a:ext uri="{28A0092B-C50C-407E-A947-70E740481C1C}">
                <a14:useLocalDpi xmlns:a14="http://schemas.microsoft.com/office/drawing/2010/main" xmlns="" val="0"/>
              </a:ext>
            </a:extLst>
          </a:blip>
          <a:srcRect t="6397" b="6317"/>
          <a:stretch/>
        </p:blipFill>
        <p:spPr bwMode="auto">
          <a:xfrm>
            <a:off x="539885" y="2768664"/>
            <a:ext cx="8191349" cy="3520029"/>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005133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Ετήσιο Οικογενειακό Καθαρό Εισόδημα</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Ικανοποίηση Ωφελούμενων Δομών από τους 3 πυλώνες Κοινωνικής Προστασίας</a:t>
            </a:r>
            <a:endParaRPr lang="en-US" sz="1200" dirty="0"/>
          </a:p>
        </p:txBody>
      </p:sp>
      <p:sp>
        <p:nvSpPr>
          <p:cNvPr id="4" name="TextBox 3">
            <a:extLst>
              <a:ext uri="{FF2B5EF4-FFF2-40B4-BE49-F238E27FC236}">
                <a16:creationId xmlns:a16="http://schemas.microsoft.com/office/drawing/2014/main" xmlns="" id="{91D26334-8009-9E1C-F6D9-FDBEA14A7C28}"/>
              </a:ext>
            </a:extLst>
          </p:cNvPr>
          <p:cNvSpPr txBox="1"/>
          <p:nvPr/>
        </p:nvSpPr>
        <p:spPr>
          <a:xfrm>
            <a:off x="462063" y="1203211"/>
            <a:ext cx="8064230" cy="3111365"/>
          </a:xfrm>
          <a:prstGeom prst="rect">
            <a:avLst/>
          </a:prstGeom>
          <a:noFill/>
        </p:spPr>
        <p:txBody>
          <a:bodyPr wrap="square" rtlCol="0">
            <a:spAutoFit/>
          </a:bodyPr>
          <a:lstStyle/>
          <a:p>
            <a:pPr marL="285750" indent="-285750" algn="just">
              <a:lnSpc>
                <a:spcPct val="150000"/>
              </a:lnSpc>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Η συντριπτική πλειοψηφία των συμμετεχόντων στην έρευνα, είναι άτομα με εισόδημα 5000 ευρώ ετησίως και λιγότερο (70,8%). </a:t>
            </a:r>
          </a:p>
          <a:p>
            <a:pPr marL="285750" indent="-285750" algn="just">
              <a:lnSpc>
                <a:spcPct val="150000"/>
              </a:lnSpc>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Λαμβάνοντας υπόψη την έρευνα για τις διακρίσεις όπου 74,3% των υπαλλήλων των υπηρεσιών για τις ευπαθείς ομάδες δήλωσε ότι από 4500 ευρώ ετησίως και κάτω τα άτομα αντιμετωπίζουν διακρίσεις εις βάρος τους, γίνεται αντιληπτό ότι η μεγάλη πλειοψηφία των συμμετεχόντων στην παρούσα έρευνα, αφορά άτομα που αντιμετωπίζουν διακρίσεις. Άτομα που πιθανότατα δεν έχουν εύκολη πρόσβαση σε εργασία και όπως φαίνεται παρακάτω, ενδέχεται να έχουν και άλλων ειδών προβλήματα κοινωνικής ένταξης. </a:t>
            </a:r>
          </a:p>
        </p:txBody>
      </p:sp>
      <p:pic>
        <p:nvPicPr>
          <p:cNvPr id="3" name="Picture 2" descr="Chart, bar chart&#10;&#10;Description automatically generated">
            <a:extLst>
              <a:ext uri="{FF2B5EF4-FFF2-40B4-BE49-F238E27FC236}">
                <a16:creationId xmlns:a16="http://schemas.microsoft.com/office/drawing/2014/main" xmlns="" id="{59E88339-BB1D-F0BC-F0A1-AA17FD837E73}"/>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760384" y="4366211"/>
            <a:ext cx="5467587" cy="2260955"/>
          </a:xfrm>
          <a:prstGeom prst="rect">
            <a:avLst/>
          </a:prstGeom>
          <a:noFill/>
          <a:ln>
            <a:noFill/>
          </a:ln>
        </p:spPr>
      </p:pic>
    </p:spTree>
    <p:extLst>
      <p:ext uri="{BB962C8B-B14F-4D97-AF65-F5344CB8AC3E}">
        <p14:creationId xmlns:p14="http://schemas.microsoft.com/office/powerpoint/2010/main" xmlns="" val="30639338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Αριθμός ατόμων νοικοκυριού στο οποίο κατοικεί ο ερωτώμενος</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Ικανοποίηση Ωφελούμενων Δομών από τους 3 πυλώνες Κοινωνικής Προστασίας</a:t>
            </a:r>
            <a:endParaRPr lang="en-US" sz="1200" dirty="0"/>
          </a:p>
        </p:txBody>
      </p:sp>
      <p:sp>
        <p:nvSpPr>
          <p:cNvPr id="4" name="TextBox 3">
            <a:extLst>
              <a:ext uri="{FF2B5EF4-FFF2-40B4-BE49-F238E27FC236}">
                <a16:creationId xmlns:a16="http://schemas.microsoft.com/office/drawing/2014/main" xmlns="" id="{91D26334-8009-9E1C-F6D9-FDBEA14A7C28}"/>
              </a:ext>
            </a:extLst>
          </p:cNvPr>
          <p:cNvSpPr txBox="1"/>
          <p:nvPr/>
        </p:nvSpPr>
        <p:spPr>
          <a:xfrm>
            <a:off x="462063" y="1203211"/>
            <a:ext cx="8064230" cy="1264705"/>
          </a:xfrm>
          <a:prstGeom prst="rect">
            <a:avLst/>
          </a:prstGeom>
          <a:noFill/>
        </p:spPr>
        <p:txBody>
          <a:bodyPr wrap="square" rtlCol="0">
            <a:spAutoFit/>
          </a:bodyPr>
          <a:lstStyle/>
          <a:p>
            <a:pPr marL="285750" indent="-285750" algn="just">
              <a:lnSpc>
                <a:spcPct val="150000"/>
              </a:lnSpc>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Οι ωφελούμενοι των δομών που συμμετείχαν στην έρευνα, κατοικούν στη μεγάλη τους πλειοψηφία σε νοικοκυριά που αποτελούνται από το πολύ 3 άτομα (73,7%). </a:t>
            </a:r>
          </a:p>
          <a:p>
            <a:pPr marL="285750" indent="-285750" algn="just">
              <a:lnSpc>
                <a:spcPct val="150000"/>
              </a:lnSpc>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Λίγοι είναι αυτοί που είναι μέλη πολυπληθών νοικοκυριών με 5 άτομα και πάνω (10,8%). </a:t>
            </a:r>
          </a:p>
        </p:txBody>
      </p:sp>
      <p:pic>
        <p:nvPicPr>
          <p:cNvPr id="5" name="Picture 4" descr="Chart, histogram&#10;&#10;Description automatically generated">
            <a:extLst>
              <a:ext uri="{FF2B5EF4-FFF2-40B4-BE49-F238E27FC236}">
                <a16:creationId xmlns:a16="http://schemas.microsoft.com/office/drawing/2014/main" xmlns="" id="{7F3C6222-525A-CBE6-D1E7-03D5A47D4247}"/>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438400" y="2840344"/>
            <a:ext cx="4267200" cy="3414395"/>
          </a:xfrm>
          <a:prstGeom prst="rect">
            <a:avLst/>
          </a:prstGeom>
          <a:noFill/>
          <a:ln>
            <a:noFill/>
          </a:ln>
        </p:spPr>
      </p:pic>
    </p:spTree>
    <p:extLst>
      <p:ext uri="{BB962C8B-B14F-4D97-AF65-F5344CB8AC3E}">
        <p14:creationId xmlns:p14="http://schemas.microsoft.com/office/powerpoint/2010/main" xmlns="" val="42112350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3627</TotalTime>
  <Words>3207</Words>
  <Application>Microsoft Office PowerPoint</Application>
  <PresentationFormat>Προβολή στην οθόνη (4:3)</PresentationFormat>
  <Paragraphs>196</Paragraphs>
  <Slides>26</Slides>
  <Notes>26</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Office Theme</vt:lpstr>
      <vt:lpstr>Έρευνα για την Ικανοποίηση Ωφελούμενων Δομών από τους 3 πυλώνες Κοινωνικής Προστασίας</vt:lpstr>
      <vt:lpstr>Πρώτο Μέρος Έρευνας </vt:lpstr>
      <vt:lpstr>Ηλικία </vt:lpstr>
      <vt:lpstr>Φύλο  </vt:lpstr>
      <vt:lpstr>Επίπεδο σπουδών/ Μόρφωση</vt:lpstr>
      <vt:lpstr>Θέση στην απασχόληση </vt:lpstr>
      <vt:lpstr>Δήμος της Περιφέρειας Δυτικής Ελλάδας όπου κατοικεί ο ερωτώμενος</vt:lpstr>
      <vt:lpstr>Ετήσιο Οικογενειακό Καθαρό Εισόδημα</vt:lpstr>
      <vt:lpstr>Αριθμός ατόμων νοικοκυριού στο οποίο κατοικεί ο ερωτώμενος</vt:lpstr>
      <vt:lpstr>Δεύτερο Μέρος Έρευνας </vt:lpstr>
      <vt:lpstr>Πόσο συχνά χρησιμοποιείτε τις υπηρεσίες των παρακάτω δομών Ι</vt:lpstr>
      <vt:lpstr>Πόσο συχνά χρησιμοποιείτε τις υπηρεσίες των παρακάτω δομών ΙΙ</vt:lpstr>
      <vt:lpstr>Πόσο συχνά χρησιμοποιείτε τις υπηρεσίες των παρακάτω δομών ΙΙΙ</vt:lpstr>
      <vt:lpstr>Ποιες ανάγκες δεν σας ικανοποιεί η Κοινωνική Δομή/ Κοινωνικές Δομές που επισκέπτεστε; </vt:lpstr>
      <vt:lpstr>Ποιες ανάγκες σας καλύπτει η Κοινωνική Δομή/ Κοινωνικές Δομές που επισκέπτεστε;</vt:lpstr>
      <vt:lpstr>Όταν επισκέπτομαι τις δομές/ τη δομή στην Περιφέρεια Δυτικής Ελλάδας που ανέφερα προηγουμένως αισθάνομαι (Ερωτήσεις Κοινωνικής Ένταξης) Ι</vt:lpstr>
      <vt:lpstr>Όταν επισκέπτομαι τις δομές/ τη δομή στην Περιφέρεια Δυτικής Ελλάδας που ανέφερα προηγουμένως αισθάνομαι (Ερωτήσεις Κοινωνικής Ένταξης) ΙΙ</vt:lpstr>
      <vt:lpstr>Όταν επισκέπτομαι τις δομές/ τη δομή στην Περιφέρεια Δυτικής Ελλάδας που ανέφερα προηγουμένως αισθάνομαι (Ερωτήσεις Κοινωνικής Ένταξης) ΙΙΙ</vt:lpstr>
      <vt:lpstr>Στην γειτονιά που κατοικώ αισθάνομαι</vt:lpstr>
      <vt:lpstr>Οι Κοινωνικές Δομές στην Περιφέρεια Δυτικής Ελλάδας χρειάζονται επιπλέον προσωπικό ώστε να πετυχαίνουν καλύτερα τον στόχο τους</vt:lpstr>
      <vt:lpstr>Οι Κοινωνικές Δομές στην Περιφέρεια Δυτικής Ελλάδας χρειάζονται σημαντική βελτίωση στις υποδομές τους (κτηριακές, υλικοτεχνικές, κ.α.) ώστε να πετυχαίνουν καλύτερα τον στόχο τους</vt:lpstr>
      <vt:lpstr>Επιλέξτε από τους παρακάτω τρόπους όσους κατά την άποψή σας μπορούν να συμβάλουν στη βελτίωση των  παρεχόμενων υπηρεσιών των δομών των οποίων τις υπηρεσίες εσείς χρησιμοποιείτε</vt:lpstr>
      <vt:lpstr>Κατηγορία ευπαθούς ομάδας στην οποία εμπίπτει ο ερωτώμενος</vt:lpstr>
      <vt:lpstr>Συμπεράσματα Ι</vt:lpstr>
      <vt:lpstr>Συμπεράσματα ΙΙ</vt:lpstr>
      <vt:lpstr>Διαφάνεια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Nyenrode Business Universiteit</dc:title>
  <dc:creator>Christos Kaltsidis</dc:creator>
  <cp:lastModifiedBy>Poufinas</cp:lastModifiedBy>
  <cp:revision>188</cp:revision>
  <dcterms:created xsi:type="dcterms:W3CDTF">2018-08-20T14:51:36Z</dcterms:created>
  <dcterms:modified xsi:type="dcterms:W3CDTF">2023-02-25T12:03:56Z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