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3"/>
  </p:notesMasterIdLst>
  <p:handoutMasterIdLst>
    <p:handoutMasterId r:id="rId44"/>
  </p:handoutMasterIdLst>
  <p:sldIdLst>
    <p:sldId id="257" r:id="rId2"/>
    <p:sldId id="514" r:id="rId3"/>
    <p:sldId id="518" r:id="rId4"/>
    <p:sldId id="494" r:id="rId5"/>
    <p:sldId id="515" r:id="rId6"/>
    <p:sldId id="513" r:id="rId7"/>
    <p:sldId id="516" r:id="rId8"/>
    <p:sldId id="519" r:id="rId9"/>
    <p:sldId id="520" r:id="rId10"/>
    <p:sldId id="531" r:id="rId11"/>
    <p:sldId id="532" r:id="rId12"/>
    <p:sldId id="521" r:id="rId13"/>
    <p:sldId id="533" r:id="rId14"/>
    <p:sldId id="534" r:id="rId15"/>
    <p:sldId id="522" r:id="rId16"/>
    <p:sldId id="551" r:id="rId17"/>
    <p:sldId id="523" r:id="rId18"/>
    <p:sldId id="524" r:id="rId19"/>
    <p:sldId id="535" r:id="rId20"/>
    <p:sldId id="536" r:id="rId21"/>
    <p:sldId id="537" r:id="rId22"/>
    <p:sldId id="526" r:id="rId23"/>
    <p:sldId id="538" r:id="rId24"/>
    <p:sldId id="539" r:id="rId25"/>
    <p:sldId id="527" r:id="rId26"/>
    <p:sldId id="528" r:id="rId27"/>
    <p:sldId id="540" r:id="rId28"/>
    <p:sldId id="541" r:id="rId29"/>
    <p:sldId id="542" r:id="rId30"/>
    <p:sldId id="543" r:id="rId31"/>
    <p:sldId id="529" r:id="rId32"/>
    <p:sldId id="544" r:id="rId33"/>
    <p:sldId id="545" r:id="rId34"/>
    <p:sldId id="546" r:id="rId35"/>
    <p:sldId id="547" r:id="rId36"/>
    <p:sldId id="548" r:id="rId37"/>
    <p:sldId id="549" r:id="rId38"/>
    <p:sldId id="550" r:id="rId39"/>
    <p:sldId id="530" r:id="rId40"/>
    <p:sldId id="552" r:id="rId41"/>
    <p:sldId id="51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268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473" autoAdjust="0"/>
    <p:restoredTop sz="89911" autoAdjust="0"/>
  </p:normalViewPr>
  <p:slideViewPr>
    <p:cSldViewPr snapToGrid="0">
      <p:cViewPr varScale="1">
        <p:scale>
          <a:sx n="73" d="100"/>
          <a:sy n="73" d="100"/>
        </p:scale>
        <p:origin x="-1050" y="-102"/>
      </p:cViewPr>
      <p:guideLst>
        <p:guide orient="horz" pos="2160"/>
        <p:guide orient="horz" pos="4128"/>
        <p:guide pos="2880"/>
        <p:guide pos="5472"/>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25/2/2023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xmlns=""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25/2/2023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xmlns=""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xmlns=""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7434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59432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7016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27957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3522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32224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25493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5472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07689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6973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xmlns=""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62027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60248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47364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3373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46322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8883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41614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68122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73139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6760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xmlns="" val="684931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3702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8186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51826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7589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218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93551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46267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98533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61730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4505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xmlns="" val="1678728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40908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41</a:t>
            </a:fld>
            <a:endParaRPr lang="el-GR" dirty="0"/>
          </a:p>
        </p:txBody>
      </p:sp>
    </p:spTree>
    <p:extLst>
      <p:ext uri="{BB962C8B-B14F-4D97-AF65-F5344CB8AC3E}">
        <p14:creationId xmlns:p14="http://schemas.microsoft.com/office/powerpoint/2010/main" xmlns="" val="228879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xmlns="" val="384529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xmlns="" val="247912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xmlns="" val="107467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2885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3108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48446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xmlns=""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xmlns="" val="1694032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9004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58213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67551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25/2/2023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076517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25/2/2023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167998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25/2/2023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425840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79180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2122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a:bodyPr>
          <a:lstStyle/>
          <a:p>
            <a:pPr algn="ctr"/>
            <a:r>
              <a:rPr lang="el-GR" sz="3200" b="1" dirty="0">
                <a:solidFill>
                  <a:srgbClr val="FFFFFF"/>
                </a:solidFill>
              </a:rPr>
              <a:t>Έρευνα για τις επιπτώσεις του κόστους Ενέργειας στις Επιχειρήσεις της Περιφέρειας Δυτικής Ελλάδας</a:t>
            </a:r>
          </a:p>
        </p:txBody>
      </p:sp>
      <p:sp>
        <p:nvSpPr>
          <p:cNvPr id="20" name="Τίτλος 1">
            <a:extLst>
              <a:ext uri="{FF2B5EF4-FFF2-40B4-BE49-F238E27FC236}">
                <a16:creationId xmlns:a16="http://schemas.microsoft.com/office/drawing/2014/main" xmlns=""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Ιούλιος 2022</a:t>
            </a:r>
          </a:p>
        </p:txBody>
      </p:sp>
      <p:sp>
        <p:nvSpPr>
          <p:cNvPr id="5" name="Τίτλος 1">
            <a:extLst>
              <a:ext uri="{FF2B5EF4-FFF2-40B4-BE49-F238E27FC236}">
                <a16:creationId xmlns:a16="http://schemas.microsoft.com/office/drawing/2014/main" xmlns=""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xmlns=""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B.1. Γνωρίζετε τρόπους που θα μπορούσατε να μειώσετε τον λογαριασμό του ρεύματος της επιχείρησής σας;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4795736" y="6396335"/>
            <a:ext cx="46455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7733F2E4-BBA8-2BAB-B201-79C2A4EA8A4E}"/>
              </a:ext>
            </a:extLst>
          </p:cNvPr>
          <p:cNvPicPr>
            <a:picLocks noChangeAspect="1"/>
          </p:cNvPicPr>
          <p:nvPr/>
        </p:nvPicPr>
        <p:blipFill rotWithShape="1">
          <a:blip r:embed="rId4"/>
          <a:srcRect b="9840"/>
          <a:stretch/>
        </p:blipFill>
        <p:spPr>
          <a:xfrm>
            <a:off x="0" y="1123949"/>
            <a:ext cx="4236103" cy="3060243"/>
          </a:xfrm>
          <a:prstGeom prst="rect">
            <a:avLst/>
          </a:prstGeom>
        </p:spPr>
      </p:pic>
      <p:sp>
        <p:nvSpPr>
          <p:cNvPr id="10" name="TextBox 9">
            <a:extLst>
              <a:ext uri="{FF2B5EF4-FFF2-40B4-BE49-F238E27FC236}">
                <a16:creationId xmlns:a16="http://schemas.microsoft.com/office/drawing/2014/main" xmlns="" id="{DF0DC8BD-7146-F93E-C534-43FE3CC81ED0}"/>
              </a:ext>
            </a:extLst>
          </p:cNvPr>
          <p:cNvSpPr txBox="1"/>
          <p:nvPr/>
        </p:nvSpPr>
        <p:spPr>
          <a:xfrm>
            <a:off x="865763" y="3290499"/>
            <a:ext cx="583660" cy="276999"/>
          </a:xfrm>
          <a:prstGeom prst="rect">
            <a:avLst/>
          </a:prstGeom>
          <a:noFill/>
        </p:spPr>
        <p:txBody>
          <a:bodyPr wrap="square" rtlCol="0">
            <a:spAutoFit/>
          </a:bodyPr>
          <a:lstStyle/>
          <a:p>
            <a:r>
              <a:rPr lang="en-US" sz="1200" dirty="0"/>
              <a:t>18,4%</a:t>
            </a:r>
            <a:endParaRPr lang="el-GR" sz="1200" dirty="0"/>
          </a:p>
        </p:txBody>
      </p:sp>
      <p:sp>
        <p:nvSpPr>
          <p:cNvPr id="18" name="TextBox 17">
            <a:extLst>
              <a:ext uri="{FF2B5EF4-FFF2-40B4-BE49-F238E27FC236}">
                <a16:creationId xmlns:a16="http://schemas.microsoft.com/office/drawing/2014/main" xmlns="" id="{0A777667-2EC2-5AD6-CB9C-EB61268BAB19}"/>
              </a:ext>
            </a:extLst>
          </p:cNvPr>
          <p:cNvSpPr txBox="1"/>
          <p:nvPr/>
        </p:nvSpPr>
        <p:spPr>
          <a:xfrm>
            <a:off x="2001010" y="1708014"/>
            <a:ext cx="583660" cy="276999"/>
          </a:xfrm>
          <a:prstGeom prst="rect">
            <a:avLst/>
          </a:prstGeom>
          <a:noFill/>
        </p:spPr>
        <p:txBody>
          <a:bodyPr wrap="square" rtlCol="0">
            <a:spAutoFit/>
          </a:bodyPr>
          <a:lstStyle/>
          <a:p>
            <a:r>
              <a:rPr lang="en-US" sz="1200" dirty="0"/>
              <a:t>55,3%</a:t>
            </a:r>
            <a:endParaRPr lang="el-GR" sz="1200" dirty="0"/>
          </a:p>
        </p:txBody>
      </p:sp>
      <p:sp>
        <p:nvSpPr>
          <p:cNvPr id="21" name="TextBox 20">
            <a:extLst>
              <a:ext uri="{FF2B5EF4-FFF2-40B4-BE49-F238E27FC236}">
                <a16:creationId xmlns:a16="http://schemas.microsoft.com/office/drawing/2014/main" xmlns="" id="{8BD96DA1-0A2C-BF9A-5CEA-EABDB5F5F4FD}"/>
              </a:ext>
            </a:extLst>
          </p:cNvPr>
          <p:cNvSpPr txBox="1"/>
          <p:nvPr/>
        </p:nvSpPr>
        <p:spPr>
          <a:xfrm>
            <a:off x="3154933" y="2911122"/>
            <a:ext cx="583660" cy="276999"/>
          </a:xfrm>
          <a:prstGeom prst="rect">
            <a:avLst/>
          </a:prstGeom>
          <a:noFill/>
        </p:spPr>
        <p:txBody>
          <a:bodyPr wrap="square" rtlCol="0">
            <a:spAutoFit/>
          </a:bodyPr>
          <a:lstStyle/>
          <a:p>
            <a:r>
              <a:rPr lang="en-US" sz="1200" dirty="0"/>
              <a:t>26,2%</a:t>
            </a:r>
            <a:endParaRPr lang="el-GR" sz="1200" dirty="0"/>
          </a:p>
        </p:txBody>
      </p:sp>
      <p:sp>
        <p:nvSpPr>
          <p:cNvPr id="22" name="TextBox 21">
            <a:extLst>
              <a:ext uri="{FF2B5EF4-FFF2-40B4-BE49-F238E27FC236}">
                <a16:creationId xmlns:a16="http://schemas.microsoft.com/office/drawing/2014/main" xmlns="" id="{75FDCB9F-EA3E-7334-8D06-881B2A485B61}"/>
              </a:ext>
            </a:extLst>
          </p:cNvPr>
          <p:cNvSpPr txBox="1"/>
          <p:nvPr/>
        </p:nvSpPr>
        <p:spPr>
          <a:xfrm>
            <a:off x="865763" y="1409676"/>
            <a:ext cx="2714089" cy="338554"/>
          </a:xfrm>
          <a:prstGeom prst="rect">
            <a:avLst/>
          </a:prstGeom>
          <a:noFill/>
        </p:spPr>
        <p:txBody>
          <a:bodyPr wrap="square" rtlCol="0">
            <a:spAutoFit/>
          </a:bodyPr>
          <a:lstStyle/>
          <a:p>
            <a:pPr algn="ctr"/>
            <a:r>
              <a:rPr lang="el-GR" sz="1600" b="1" dirty="0"/>
              <a:t>Π.Ε. Αιτωλοακαρνανίας</a:t>
            </a:r>
          </a:p>
        </p:txBody>
      </p:sp>
      <p:pic>
        <p:nvPicPr>
          <p:cNvPr id="24" name="Picture 23">
            <a:extLst>
              <a:ext uri="{FF2B5EF4-FFF2-40B4-BE49-F238E27FC236}">
                <a16:creationId xmlns:a16="http://schemas.microsoft.com/office/drawing/2014/main" xmlns="" id="{4150B968-3D90-2704-7426-1E952B8F4D3E}"/>
              </a:ext>
            </a:extLst>
          </p:cNvPr>
          <p:cNvPicPr>
            <a:picLocks noChangeAspect="1"/>
          </p:cNvPicPr>
          <p:nvPr/>
        </p:nvPicPr>
        <p:blipFill rotWithShape="1">
          <a:blip r:embed="rId5"/>
          <a:srcRect b="9400"/>
          <a:stretch/>
        </p:blipFill>
        <p:spPr>
          <a:xfrm>
            <a:off x="4795736" y="1123949"/>
            <a:ext cx="4348264" cy="3135170"/>
          </a:xfrm>
          <a:prstGeom prst="rect">
            <a:avLst/>
          </a:prstGeom>
        </p:spPr>
      </p:pic>
      <p:sp>
        <p:nvSpPr>
          <p:cNvPr id="25" name="TextBox 24">
            <a:extLst>
              <a:ext uri="{FF2B5EF4-FFF2-40B4-BE49-F238E27FC236}">
                <a16:creationId xmlns:a16="http://schemas.microsoft.com/office/drawing/2014/main" xmlns="" id="{1297A989-D194-34FC-DFCE-6A5CDBF6B665}"/>
              </a:ext>
            </a:extLst>
          </p:cNvPr>
          <p:cNvSpPr txBox="1"/>
          <p:nvPr/>
        </p:nvSpPr>
        <p:spPr>
          <a:xfrm>
            <a:off x="4572000" y="1465894"/>
            <a:ext cx="2714089" cy="338554"/>
          </a:xfrm>
          <a:prstGeom prst="rect">
            <a:avLst/>
          </a:prstGeom>
          <a:noFill/>
        </p:spPr>
        <p:txBody>
          <a:bodyPr wrap="square" rtlCol="0">
            <a:spAutoFit/>
          </a:bodyPr>
          <a:lstStyle/>
          <a:p>
            <a:pPr algn="ctr"/>
            <a:r>
              <a:rPr lang="el-GR" sz="1600" b="1" dirty="0"/>
              <a:t>Π.Ε. Αχαΐας </a:t>
            </a:r>
          </a:p>
        </p:txBody>
      </p:sp>
      <p:sp>
        <p:nvSpPr>
          <p:cNvPr id="26" name="TextBox 25">
            <a:extLst>
              <a:ext uri="{FF2B5EF4-FFF2-40B4-BE49-F238E27FC236}">
                <a16:creationId xmlns:a16="http://schemas.microsoft.com/office/drawing/2014/main" xmlns="" id="{6F3B49AB-1EBF-D14B-0E4B-4AAFA9D01780}"/>
              </a:ext>
            </a:extLst>
          </p:cNvPr>
          <p:cNvSpPr txBox="1"/>
          <p:nvPr/>
        </p:nvSpPr>
        <p:spPr>
          <a:xfrm>
            <a:off x="5746728" y="3049621"/>
            <a:ext cx="583660" cy="276999"/>
          </a:xfrm>
          <a:prstGeom prst="rect">
            <a:avLst/>
          </a:prstGeom>
          <a:noFill/>
        </p:spPr>
        <p:txBody>
          <a:bodyPr wrap="square" rtlCol="0">
            <a:spAutoFit/>
          </a:bodyPr>
          <a:lstStyle/>
          <a:p>
            <a:r>
              <a:rPr lang="en-US" sz="1200" dirty="0"/>
              <a:t>21,6%</a:t>
            </a:r>
            <a:endParaRPr lang="el-GR" sz="1200" dirty="0"/>
          </a:p>
        </p:txBody>
      </p:sp>
      <p:sp>
        <p:nvSpPr>
          <p:cNvPr id="27" name="TextBox 26">
            <a:extLst>
              <a:ext uri="{FF2B5EF4-FFF2-40B4-BE49-F238E27FC236}">
                <a16:creationId xmlns:a16="http://schemas.microsoft.com/office/drawing/2014/main" xmlns="" id="{8B7E1A50-F731-CE9C-576D-4B71F56F0F85}"/>
              </a:ext>
            </a:extLst>
          </p:cNvPr>
          <p:cNvSpPr txBox="1"/>
          <p:nvPr/>
        </p:nvSpPr>
        <p:spPr>
          <a:xfrm>
            <a:off x="6851160" y="1590566"/>
            <a:ext cx="583660" cy="276999"/>
          </a:xfrm>
          <a:prstGeom prst="rect">
            <a:avLst/>
          </a:prstGeom>
          <a:noFill/>
        </p:spPr>
        <p:txBody>
          <a:bodyPr wrap="square" rtlCol="0">
            <a:spAutoFit/>
          </a:bodyPr>
          <a:lstStyle/>
          <a:p>
            <a:r>
              <a:rPr lang="en-US" sz="1200" dirty="0"/>
              <a:t>55,2%</a:t>
            </a:r>
            <a:endParaRPr lang="el-GR" sz="1200" dirty="0"/>
          </a:p>
        </p:txBody>
      </p:sp>
      <p:sp>
        <p:nvSpPr>
          <p:cNvPr id="28" name="TextBox 27">
            <a:extLst>
              <a:ext uri="{FF2B5EF4-FFF2-40B4-BE49-F238E27FC236}">
                <a16:creationId xmlns:a16="http://schemas.microsoft.com/office/drawing/2014/main" xmlns="" id="{62C8F450-B603-3293-4FBE-EEF93F1D836D}"/>
              </a:ext>
            </a:extLst>
          </p:cNvPr>
          <p:cNvSpPr txBox="1"/>
          <p:nvPr/>
        </p:nvSpPr>
        <p:spPr>
          <a:xfrm>
            <a:off x="8091166" y="2989181"/>
            <a:ext cx="583660" cy="276999"/>
          </a:xfrm>
          <a:prstGeom prst="rect">
            <a:avLst/>
          </a:prstGeom>
          <a:noFill/>
        </p:spPr>
        <p:txBody>
          <a:bodyPr wrap="square" rtlCol="0">
            <a:spAutoFit/>
          </a:bodyPr>
          <a:lstStyle/>
          <a:p>
            <a:r>
              <a:rPr lang="en-US" sz="1200" dirty="0"/>
              <a:t>23,1%</a:t>
            </a:r>
            <a:endParaRPr lang="el-GR" sz="1200" dirty="0"/>
          </a:p>
        </p:txBody>
      </p:sp>
      <p:pic>
        <p:nvPicPr>
          <p:cNvPr id="30" name="Picture 29">
            <a:extLst>
              <a:ext uri="{FF2B5EF4-FFF2-40B4-BE49-F238E27FC236}">
                <a16:creationId xmlns:a16="http://schemas.microsoft.com/office/drawing/2014/main" xmlns="" id="{11ED1FFD-6FB4-C387-FC95-22BF9D27D0F1}"/>
              </a:ext>
            </a:extLst>
          </p:cNvPr>
          <p:cNvPicPr>
            <a:picLocks noChangeAspect="1"/>
          </p:cNvPicPr>
          <p:nvPr/>
        </p:nvPicPr>
        <p:blipFill rotWithShape="1">
          <a:blip r:embed="rId6"/>
          <a:srcRect t="10106" b="10346"/>
          <a:stretch/>
        </p:blipFill>
        <p:spPr>
          <a:xfrm>
            <a:off x="74" y="4162745"/>
            <a:ext cx="4236030" cy="2699998"/>
          </a:xfrm>
          <a:prstGeom prst="rect">
            <a:avLst/>
          </a:prstGeom>
        </p:spPr>
      </p:pic>
      <p:sp>
        <p:nvSpPr>
          <p:cNvPr id="31" name="TextBox 30">
            <a:extLst>
              <a:ext uri="{FF2B5EF4-FFF2-40B4-BE49-F238E27FC236}">
                <a16:creationId xmlns:a16="http://schemas.microsoft.com/office/drawing/2014/main" xmlns="" id="{8D43D41D-A1D7-CD56-D474-83F450CE0405}"/>
              </a:ext>
            </a:extLst>
          </p:cNvPr>
          <p:cNvSpPr txBox="1"/>
          <p:nvPr/>
        </p:nvSpPr>
        <p:spPr>
          <a:xfrm>
            <a:off x="162921" y="4221655"/>
            <a:ext cx="1989343" cy="338554"/>
          </a:xfrm>
          <a:prstGeom prst="rect">
            <a:avLst/>
          </a:prstGeom>
          <a:noFill/>
        </p:spPr>
        <p:txBody>
          <a:bodyPr wrap="square" rtlCol="0">
            <a:spAutoFit/>
          </a:bodyPr>
          <a:lstStyle/>
          <a:p>
            <a:pPr algn="ctr"/>
            <a:r>
              <a:rPr lang="el-GR" sz="1600" b="1" dirty="0"/>
              <a:t>Π.Ε. Ηλείας </a:t>
            </a:r>
          </a:p>
        </p:txBody>
      </p:sp>
      <p:sp>
        <p:nvSpPr>
          <p:cNvPr id="32" name="TextBox 31">
            <a:extLst>
              <a:ext uri="{FF2B5EF4-FFF2-40B4-BE49-F238E27FC236}">
                <a16:creationId xmlns:a16="http://schemas.microsoft.com/office/drawing/2014/main" xmlns="" id="{8ED8D229-E5CD-7B23-2005-F4EEB53A0F10}"/>
              </a:ext>
            </a:extLst>
          </p:cNvPr>
          <p:cNvSpPr txBox="1"/>
          <p:nvPr/>
        </p:nvSpPr>
        <p:spPr>
          <a:xfrm>
            <a:off x="865763" y="5692620"/>
            <a:ext cx="583660" cy="276999"/>
          </a:xfrm>
          <a:prstGeom prst="rect">
            <a:avLst/>
          </a:prstGeom>
          <a:noFill/>
        </p:spPr>
        <p:txBody>
          <a:bodyPr wrap="square" rtlCol="0">
            <a:spAutoFit/>
          </a:bodyPr>
          <a:lstStyle/>
          <a:p>
            <a:r>
              <a:rPr lang="en-US" sz="1200" dirty="0"/>
              <a:t>22,5%</a:t>
            </a:r>
            <a:endParaRPr lang="el-GR" sz="1200" dirty="0"/>
          </a:p>
        </p:txBody>
      </p:sp>
      <p:sp>
        <p:nvSpPr>
          <p:cNvPr id="33" name="TextBox 32">
            <a:extLst>
              <a:ext uri="{FF2B5EF4-FFF2-40B4-BE49-F238E27FC236}">
                <a16:creationId xmlns:a16="http://schemas.microsoft.com/office/drawing/2014/main" xmlns="" id="{1D08CCD5-5B97-1474-CD7A-EA294C9BEE45}"/>
              </a:ext>
            </a:extLst>
          </p:cNvPr>
          <p:cNvSpPr txBox="1"/>
          <p:nvPr/>
        </p:nvSpPr>
        <p:spPr>
          <a:xfrm>
            <a:off x="2023281" y="4351013"/>
            <a:ext cx="583660" cy="276999"/>
          </a:xfrm>
          <a:prstGeom prst="rect">
            <a:avLst/>
          </a:prstGeom>
          <a:noFill/>
        </p:spPr>
        <p:txBody>
          <a:bodyPr wrap="square" rtlCol="0">
            <a:spAutoFit/>
          </a:bodyPr>
          <a:lstStyle/>
          <a:p>
            <a:r>
              <a:rPr lang="en-US" sz="1200" dirty="0"/>
              <a:t>50,5%</a:t>
            </a:r>
            <a:endParaRPr lang="el-GR" sz="1200" dirty="0"/>
          </a:p>
        </p:txBody>
      </p:sp>
      <p:sp>
        <p:nvSpPr>
          <p:cNvPr id="34" name="TextBox 33">
            <a:extLst>
              <a:ext uri="{FF2B5EF4-FFF2-40B4-BE49-F238E27FC236}">
                <a16:creationId xmlns:a16="http://schemas.microsoft.com/office/drawing/2014/main" xmlns="" id="{9050CE9B-79FD-CC61-8B03-0E0A51C4A756}"/>
              </a:ext>
            </a:extLst>
          </p:cNvPr>
          <p:cNvSpPr txBox="1"/>
          <p:nvPr/>
        </p:nvSpPr>
        <p:spPr>
          <a:xfrm>
            <a:off x="3177204" y="5554121"/>
            <a:ext cx="583660" cy="276999"/>
          </a:xfrm>
          <a:prstGeom prst="rect">
            <a:avLst/>
          </a:prstGeom>
          <a:noFill/>
        </p:spPr>
        <p:txBody>
          <a:bodyPr wrap="square" rtlCol="0">
            <a:spAutoFit/>
          </a:bodyPr>
          <a:lstStyle/>
          <a:p>
            <a:r>
              <a:rPr lang="en-US" sz="1200" dirty="0"/>
              <a:t>27,0%</a:t>
            </a:r>
            <a:endParaRPr lang="el-GR" sz="1200" dirty="0"/>
          </a:p>
        </p:txBody>
      </p:sp>
    </p:spTree>
    <p:extLst>
      <p:ext uri="{BB962C8B-B14F-4D97-AF65-F5344CB8AC3E}">
        <p14:creationId xmlns:p14="http://schemas.microsoft.com/office/powerpoint/2010/main" xmlns="" val="1993207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43B2F35D-2826-2F74-4169-58F4ABC812C3}"/>
              </a:ext>
            </a:extLst>
          </p:cNvPr>
          <p:cNvPicPr>
            <a:picLocks noChangeAspect="1"/>
          </p:cNvPicPr>
          <p:nvPr/>
        </p:nvPicPr>
        <p:blipFill rotWithShape="1">
          <a:blip r:embed="rId4"/>
          <a:srcRect l="6324" t="9371" b="10385"/>
          <a:stretch/>
        </p:blipFill>
        <p:spPr>
          <a:xfrm>
            <a:off x="8306" y="4090068"/>
            <a:ext cx="4645585" cy="2757562"/>
          </a:xfrm>
          <a:prstGeom prst="rect">
            <a:avLst/>
          </a:prstGeom>
        </p:spPr>
      </p:pic>
      <p:pic>
        <p:nvPicPr>
          <p:cNvPr id="11" name="Picture 10">
            <a:extLst>
              <a:ext uri="{FF2B5EF4-FFF2-40B4-BE49-F238E27FC236}">
                <a16:creationId xmlns:a16="http://schemas.microsoft.com/office/drawing/2014/main" xmlns="" id="{F17F77CA-A400-83DB-AF91-1D6F1B51DA01}"/>
              </a:ext>
            </a:extLst>
          </p:cNvPr>
          <p:cNvPicPr>
            <a:picLocks noChangeAspect="1"/>
          </p:cNvPicPr>
          <p:nvPr/>
        </p:nvPicPr>
        <p:blipFill rotWithShape="1">
          <a:blip r:embed="rId5"/>
          <a:srcRect l="6161" t="10371" b="10790"/>
          <a:stretch/>
        </p:blipFill>
        <p:spPr>
          <a:xfrm>
            <a:off x="4724826" y="1131964"/>
            <a:ext cx="4409446" cy="2968427"/>
          </a:xfrm>
          <a:prstGeom prst="rect">
            <a:avLst/>
          </a:prstGeom>
        </p:spPr>
      </p:pic>
      <p:pic>
        <p:nvPicPr>
          <p:cNvPr id="6" name="Picture 5">
            <a:extLst>
              <a:ext uri="{FF2B5EF4-FFF2-40B4-BE49-F238E27FC236}">
                <a16:creationId xmlns:a16="http://schemas.microsoft.com/office/drawing/2014/main" xmlns="" id="{291F9796-14C2-2AF8-ED1B-6AE7B537FE52}"/>
              </a:ext>
            </a:extLst>
          </p:cNvPr>
          <p:cNvPicPr>
            <a:picLocks noChangeAspect="1"/>
          </p:cNvPicPr>
          <p:nvPr/>
        </p:nvPicPr>
        <p:blipFill rotWithShape="1">
          <a:blip r:embed="rId6"/>
          <a:srcRect l="5836" t="9042" b="34715"/>
          <a:stretch/>
        </p:blipFill>
        <p:spPr>
          <a:xfrm>
            <a:off x="0" y="1104348"/>
            <a:ext cx="4647005" cy="2990594"/>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Β.2. Τι πιστεύετε ότι επηρεάζει την αύξηση των τιμών ενέργειας; </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4795736" y="6396335"/>
            <a:ext cx="46455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xmlns="" id="{DF0DC8BD-7146-F93E-C534-43FE3CC81ED0}"/>
              </a:ext>
            </a:extLst>
          </p:cNvPr>
          <p:cNvSpPr txBox="1"/>
          <p:nvPr/>
        </p:nvSpPr>
        <p:spPr>
          <a:xfrm>
            <a:off x="459446" y="2989180"/>
            <a:ext cx="583660" cy="276999"/>
          </a:xfrm>
          <a:prstGeom prst="rect">
            <a:avLst/>
          </a:prstGeom>
          <a:noFill/>
        </p:spPr>
        <p:txBody>
          <a:bodyPr wrap="square" rtlCol="0">
            <a:spAutoFit/>
          </a:bodyPr>
          <a:lstStyle/>
          <a:p>
            <a:r>
              <a:rPr lang="en-US" sz="1200" dirty="0"/>
              <a:t>13,8%</a:t>
            </a:r>
            <a:endParaRPr lang="el-GR" sz="1200" dirty="0"/>
          </a:p>
        </p:txBody>
      </p:sp>
      <p:sp>
        <p:nvSpPr>
          <p:cNvPr id="18" name="TextBox 17">
            <a:extLst>
              <a:ext uri="{FF2B5EF4-FFF2-40B4-BE49-F238E27FC236}">
                <a16:creationId xmlns:a16="http://schemas.microsoft.com/office/drawing/2014/main" xmlns="" id="{0A777667-2EC2-5AD6-CB9C-EB61268BAB19}"/>
              </a:ext>
            </a:extLst>
          </p:cNvPr>
          <p:cNvSpPr txBox="1"/>
          <p:nvPr/>
        </p:nvSpPr>
        <p:spPr>
          <a:xfrm>
            <a:off x="2127817" y="1789514"/>
            <a:ext cx="583660" cy="276999"/>
          </a:xfrm>
          <a:prstGeom prst="rect">
            <a:avLst/>
          </a:prstGeom>
          <a:noFill/>
        </p:spPr>
        <p:txBody>
          <a:bodyPr wrap="square" rtlCol="0">
            <a:spAutoFit/>
          </a:bodyPr>
          <a:lstStyle/>
          <a:p>
            <a:r>
              <a:rPr lang="en-US" sz="1200" dirty="0"/>
              <a:t>44,7%</a:t>
            </a:r>
            <a:endParaRPr lang="el-GR" sz="1200" dirty="0"/>
          </a:p>
        </p:txBody>
      </p:sp>
      <p:sp>
        <p:nvSpPr>
          <p:cNvPr id="21" name="TextBox 20">
            <a:extLst>
              <a:ext uri="{FF2B5EF4-FFF2-40B4-BE49-F238E27FC236}">
                <a16:creationId xmlns:a16="http://schemas.microsoft.com/office/drawing/2014/main" xmlns="" id="{8BD96DA1-0A2C-BF9A-5CEA-EABDB5F5F4FD}"/>
              </a:ext>
            </a:extLst>
          </p:cNvPr>
          <p:cNvSpPr txBox="1"/>
          <p:nvPr/>
        </p:nvSpPr>
        <p:spPr>
          <a:xfrm>
            <a:off x="1578332" y="2272030"/>
            <a:ext cx="583660" cy="276999"/>
          </a:xfrm>
          <a:prstGeom prst="rect">
            <a:avLst/>
          </a:prstGeom>
          <a:noFill/>
        </p:spPr>
        <p:txBody>
          <a:bodyPr wrap="square" rtlCol="0">
            <a:spAutoFit/>
          </a:bodyPr>
          <a:lstStyle/>
          <a:p>
            <a:r>
              <a:rPr lang="en-US" sz="1200" dirty="0"/>
              <a:t>31,4%</a:t>
            </a:r>
            <a:endParaRPr lang="el-GR" sz="1200" dirty="0"/>
          </a:p>
        </p:txBody>
      </p:sp>
      <p:sp>
        <p:nvSpPr>
          <p:cNvPr id="22" name="TextBox 21">
            <a:extLst>
              <a:ext uri="{FF2B5EF4-FFF2-40B4-BE49-F238E27FC236}">
                <a16:creationId xmlns:a16="http://schemas.microsoft.com/office/drawing/2014/main" xmlns="" id="{75FDCB9F-EA3E-7334-8D06-881B2A485B61}"/>
              </a:ext>
            </a:extLst>
          </p:cNvPr>
          <p:cNvSpPr txBox="1"/>
          <p:nvPr/>
        </p:nvSpPr>
        <p:spPr>
          <a:xfrm>
            <a:off x="3171" y="1187980"/>
            <a:ext cx="2714089" cy="338554"/>
          </a:xfrm>
          <a:prstGeom prst="rect">
            <a:avLst/>
          </a:prstGeom>
          <a:noFill/>
        </p:spPr>
        <p:txBody>
          <a:bodyPr wrap="square" rtlCol="0">
            <a:spAutoFit/>
          </a:bodyPr>
          <a:lstStyle/>
          <a:p>
            <a:pPr algn="ctr"/>
            <a:r>
              <a:rPr lang="el-GR" sz="1600" b="1" dirty="0"/>
              <a:t>Π.Ε. Αιτωλοακαρνανίας</a:t>
            </a:r>
          </a:p>
        </p:txBody>
      </p:sp>
      <p:sp>
        <p:nvSpPr>
          <p:cNvPr id="25" name="TextBox 24">
            <a:extLst>
              <a:ext uri="{FF2B5EF4-FFF2-40B4-BE49-F238E27FC236}">
                <a16:creationId xmlns:a16="http://schemas.microsoft.com/office/drawing/2014/main" xmlns="" id="{1297A989-D194-34FC-DFCE-6A5CDBF6B665}"/>
              </a:ext>
            </a:extLst>
          </p:cNvPr>
          <p:cNvSpPr txBox="1"/>
          <p:nvPr/>
        </p:nvSpPr>
        <p:spPr>
          <a:xfrm>
            <a:off x="4873557" y="1131963"/>
            <a:ext cx="1650332" cy="338554"/>
          </a:xfrm>
          <a:prstGeom prst="rect">
            <a:avLst/>
          </a:prstGeom>
          <a:noFill/>
        </p:spPr>
        <p:txBody>
          <a:bodyPr wrap="square" rtlCol="0">
            <a:spAutoFit/>
          </a:bodyPr>
          <a:lstStyle/>
          <a:p>
            <a:pPr algn="ctr"/>
            <a:r>
              <a:rPr lang="el-GR" sz="1600" b="1" dirty="0"/>
              <a:t>Π.Ε. Αχαΐας </a:t>
            </a:r>
          </a:p>
        </p:txBody>
      </p:sp>
      <p:sp>
        <p:nvSpPr>
          <p:cNvPr id="31" name="TextBox 30">
            <a:extLst>
              <a:ext uri="{FF2B5EF4-FFF2-40B4-BE49-F238E27FC236}">
                <a16:creationId xmlns:a16="http://schemas.microsoft.com/office/drawing/2014/main" xmlns="" id="{8D43D41D-A1D7-CD56-D474-83F450CE0405}"/>
              </a:ext>
            </a:extLst>
          </p:cNvPr>
          <p:cNvSpPr txBox="1"/>
          <p:nvPr/>
        </p:nvSpPr>
        <p:spPr>
          <a:xfrm>
            <a:off x="-1422" y="4158972"/>
            <a:ext cx="1989343" cy="338554"/>
          </a:xfrm>
          <a:prstGeom prst="rect">
            <a:avLst/>
          </a:prstGeom>
          <a:noFill/>
        </p:spPr>
        <p:txBody>
          <a:bodyPr wrap="square" rtlCol="0">
            <a:spAutoFit/>
          </a:bodyPr>
          <a:lstStyle/>
          <a:p>
            <a:pPr algn="ctr"/>
            <a:r>
              <a:rPr lang="el-GR" sz="1600" b="1" dirty="0"/>
              <a:t>Π.Ε. Ηλείας </a:t>
            </a:r>
          </a:p>
        </p:txBody>
      </p:sp>
      <p:sp>
        <p:nvSpPr>
          <p:cNvPr id="29" name="TextBox 28">
            <a:extLst>
              <a:ext uri="{FF2B5EF4-FFF2-40B4-BE49-F238E27FC236}">
                <a16:creationId xmlns:a16="http://schemas.microsoft.com/office/drawing/2014/main" xmlns="" id="{AA2A5A33-6EF1-F282-FE8A-8BB40AAFEFF2}"/>
              </a:ext>
            </a:extLst>
          </p:cNvPr>
          <p:cNvSpPr txBox="1"/>
          <p:nvPr/>
        </p:nvSpPr>
        <p:spPr>
          <a:xfrm>
            <a:off x="2764902" y="3049621"/>
            <a:ext cx="583660" cy="276999"/>
          </a:xfrm>
          <a:prstGeom prst="rect">
            <a:avLst/>
          </a:prstGeom>
          <a:noFill/>
        </p:spPr>
        <p:txBody>
          <a:bodyPr wrap="square" rtlCol="0">
            <a:spAutoFit/>
          </a:bodyPr>
          <a:lstStyle/>
          <a:p>
            <a:r>
              <a:rPr lang="en-US" sz="1200" dirty="0"/>
              <a:t>6,3%</a:t>
            </a:r>
            <a:endParaRPr lang="el-GR" sz="1200" dirty="0"/>
          </a:p>
        </p:txBody>
      </p:sp>
      <p:sp>
        <p:nvSpPr>
          <p:cNvPr id="35" name="TextBox 34">
            <a:extLst>
              <a:ext uri="{FF2B5EF4-FFF2-40B4-BE49-F238E27FC236}">
                <a16:creationId xmlns:a16="http://schemas.microsoft.com/office/drawing/2014/main" xmlns="" id="{27C96812-867D-A688-1EFE-D189E2E8CB14}"/>
              </a:ext>
            </a:extLst>
          </p:cNvPr>
          <p:cNvSpPr txBox="1"/>
          <p:nvPr/>
        </p:nvSpPr>
        <p:spPr>
          <a:xfrm>
            <a:off x="1090621" y="3239951"/>
            <a:ext cx="583660" cy="276999"/>
          </a:xfrm>
          <a:prstGeom prst="rect">
            <a:avLst/>
          </a:prstGeom>
          <a:noFill/>
        </p:spPr>
        <p:txBody>
          <a:bodyPr wrap="square" rtlCol="0">
            <a:spAutoFit/>
          </a:bodyPr>
          <a:lstStyle/>
          <a:p>
            <a:r>
              <a:rPr lang="en-US" sz="1200" dirty="0"/>
              <a:t>2,0%</a:t>
            </a:r>
            <a:endParaRPr lang="el-GR" sz="1200" dirty="0"/>
          </a:p>
        </p:txBody>
      </p:sp>
      <p:sp>
        <p:nvSpPr>
          <p:cNvPr id="36" name="TextBox 35">
            <a:extLst>
              <a:ext uri="{FF2B5EF4-FFF2-40B4-BE49-F238E27FC236}">
                <a16:creationId xmlns:a16="http://schemas.microsoft.com/office/drawing/2014/main" xmlns="" id="{2DB1281F-B62E-69DB-6064-80214A8C60B1}"/>
              </a:ext>
            </a:extLst>
          </p:cNvPr>
          <p:cNvSpPr txBox="1"/>
          <p:nvPr/>
        </p:nvSpPr>
        <p:spPr>
          <a:xfrm>
            <a:off x="3324534" y="3266179"/>
            <a:ext cx="583660" cy="276999"/>
          </a:xfrm>
          <a:prstGeom prst="rect">
            <a:avLst/>
          </a:prstGeom>
          <a:noFill/>
        </p:spPr>
        <p:txBody>
          <a:bodyPr wrap="square" rtlCol="0">
            <a:spAutoFit/>
          </a:bodyPr>
          <a:lstStyle/>
          <a:p>
            <a:r>
              <a:rPr lang="en-US" sz="1200" dirty="0"/>
              <a:t>0,9%</a:t>
            </a:r>
            <a:endParaRPr lang="el-GR" sz="1200" dirty="0"/>
          </a:p>
        </p:txBody>
      </p:sp>
      <p:sp>
        <p:nvSpPr>
          <p:cNvPr id="38" name="TextBox 37">
            <a:extLst>
              <a:ext uri="{FF2B5EF4-FFF2-40B4-BE49-F238E27FC236}">
                <a16:creationId xmlns:a16="http://schemas.microsoft.com/office/drawing/2014/main" xmlns="" id="{46696973-3B92-6E9B-25C4-66585F85D5D3}"/>
              </a:ext>
            </a:extLst>
          </p:cNvPr>
          <p:cNvSpPr txBox="1"/>
          <p:nvPr/>
        </p:nvSpPr>
        <p:spPr>
          <a:xfrm>
            <a:off x="5169972" y="3127679"/>
            <a:ext cx="583660" cy="276999"/>
          </a:xfrm>
          <a:prstGeom prst="rect">
            <a:avLst/>
          </a:prstGeom>
          <a:noFill/>
        </p:spPr>
        <p:txBody>
          <a:bodyPr wrap="square" rtlCol="0">
            <a:spAutoFit/>
          </a:bodyPr>
          <a:lstStyle/>
          <a:p>
            <a:r>
              <a:rPr lang="en-US" sz="1200" dirty="0"/>
              <a:t>12,7%</a:t>
            </a:r>
            <a:endParaRPr lang="el-GR" sz="1200" dirty="0"/>
          </a:p>
        </p:txBody>
      </p:sp>
      <p:sp>
        <p:nvSpPr>
          <p:cNvPr id="39" name="TextBox 38">
            <a:extLst>
              <a:ext uri="{FF2B5EF4-FFF2-40B4-BE49-F238E27FC236}">
                <a16:creationId xmlns:a16="http://schemas.microsoft.com/office/drawing/2014/main" xmlns="" id="{261B1531-7C75-D06C-DCA1-7F17F0FB4F72}"/>
              </a:ext>
            </a:extLst>
          </p:cNvPr>
          <p:cNvSpPr txBox="1"/>
          <p:nvPr/>
        </p:nvSpPr>
        <p:spPr>
          <a:xfrm>
            <a:off x="7032900" y="1363804"/>
            <a:ext cx="583660" cy="276999"/>
          </a:xfrm>
          <a:prstGeom prst="rect">
            <a:avLst/>
          </a:prstGeom>
          <a:noFill/>
        </p:spPr>
        <p:txBody>
          <a:bodyPr wrap="square" rtlCol="0">
            <a:spAutoFit/>
          </a:bodyPr>
          <a:lstStyle/>
          <a:p>
            <a:r>
              <a:rPr lang="en-US" sz="1200" dirty="0"/>
              <a:t>43,7%</a:t>
            </a:r>
            <a:endParaRPr lang="el-GR" sz="1200" dirty="0"/>
          </a:p>
        </p:txBody>
      </p:sp>
      <p:sp>
        <p:nvSpPr>
          <p:cNvPr id="40" name="TextBox 39">
            <a:extLst>
              <a:ext uri="{FF2B5EF4-FFF2-40B4-BE49-F238E27FC236}">
                <a16:creationId xmlns:a16="http://schemas.microsoft.com/office/drawing/2014/main" xmlns="" id="{DAB28F3B-FF58-4B96-413B-122A160FD009}"/>
              </a:ext>
            </a:extLst>
          </p:cNvPr>
          <p:cNvSpPr txBox="1"/>
          <p:nvPr/>
        </p:nvSpPr>
        <p:spPr>
          <a:xfrm>
            <a:off x="6425050" y="1943595"/>
            <a:ext cx="583660" cy="276999"/>
          </a:xfrm>
          <a:prstGeom prst="rect">
            <a:avLst/>
          </a:prstGeom>
          <a:noFill/>
        </p:spPr>
        <p:txBody>
          <a:bodyPr wrap="square" rtlCol="0">
            <a:spAutoFit/>
          </a:bodyPr>
          <a:lstStyle/>
          <a:p>
            <a:r>
              <a:rPr lang="en-US" sz="1200" dirty="0"/>
              <a:t>32,8%</a:t>
            </a:r>
            <a:endParaRPr lang="el-GR" sz="1200" dirty="0"/>
          </a:p>
        </p:txBody>
      </p:sp>
      <p:sp>
        <p:nvSpPr>
          <p:cNvPr id="41" name="TextBox 40">
            <a:extLst>
              <a:ext uri="{FF2B5EF4-FFF2-40B4-BE49-F238E27FC236}">
                <a16:creationId xmlns:a16="http://schemas.microsoft.com/office/drawing/2014/main" xmlns="" id="{56237898-3AF5-37A4-2C8C-4311E93841D7}"/>
              </a:ext>
            </a:extLst>
          </p:cNvPr>
          <p:cNvSpPr txBox="1"/>
          <p:nvPr/>
        </p:nvSpPr>
        <p:spPr>
          <a:xfrm>
            <a:off x="7689440" y="3188120"/>
            <a:ext cx="583660" cy="276999"/>
          </a:xfrm>
          <a:prstGeom prst="rect">
            <a:avLst/>
          </a:prstGeom>
          <a:noFill/>
        </p:spPr>
        <p:txBody>
          <a:bodyPr wrap="square" rtlCol="0">
            <a:spAutoFit/>
          </a:bodyPr>
          <a:lstStyle/>
          <a:p>
            <a:r>
              <a:rPr lang="en-US" sz="1200" dirty="0"/>
              <a:t>9,7%</a:t>
            </a:r>
            <a:endParaRPr lang="el-GR" sz="1200" dirty="0"/>
          </a:p>
        </p:txBody>
      </p:sp>
      <p:sp>
        <p:nvSpPr>
          <p:cNvPr id="42" name="TextBox 41">
            <a:extLst>
              <a:ext uri="{FF2B5EF4-FFF2-40B4-BE49-F238E27FC236}">
                <a16:creationId xmlns:a16="http://schemas.microsoft.com/office/drawing/2014/main" xmlns="" id="{BFD12BDB-E2BB-1C3F-8027-3B12BB75E947}"/>
              </a:ext>
            </a:extLst>
          </p:cNvPr>
          <p:cNvSpPr txBox="1"/>
          <p:nvPr/>
        </p:nvSpPr>
        <p:spPr>
          <a:xfrm>
            <a:off x="5830331" y="3378450"/>
            <a:ext cx="583660" cy="276999"/>
          </a:xfrm>
          <a:prstGeom prst="rect">
            <a:avLst/>
          </a:prstGeom>
          <a:noFill/>
        </p:spPr>
        <p:txBody>
          <a:bodyPr wrap="square" rtlCol="0">
            <a:spAutoFit/>
          </a:bodyPr>
          <a:lstStyle/>
          <a:p>
            <a:r>
              <a:rPr lang="en-US" sz="1200" dirty="0"/>
              <a:t>0,4%</a:t>
            </a:r>
            <a:endParaRPr lang="el-GR" sz="1200" dirty="0"/>
          </a:p>
        </p:txBody>
      </p:sp>
      <p:sp>
        <p:nvSpPr>
          <p:cNvPr id="43" name="TextBox 42">
            <a:extLst>
              <a:ext uri="{FF2B5EF4-FFF2-40B4-BE49-F238E27FC236}">
                <a16:creationId xmlns:a16="http://schemas.microsoft.com/office/drawing/2014/main" xmlns="" id="{A6375EF1-7067-0ADA-9E86-7E2EBE1C7615}"/>
              </a:ext>
            </a:extLst>
          </p:cNvPr>
          <p:cNvSpPr txBox="1"/>
          <p:nvPr/>
        </p:nvSpPr>
        <p:spPr>
          <a:xfrm>
            <a:off x="8297710" y="3453318"/>
            <a:ext cx="583660" cy="276999"/>
          </a:xfrm>
          <a:prstGeom prst="rect">
            <a:avLst/>
          </a:prstGeom>
          <a:noFill/>
        </p:spPr>
        <p:txBody>
          <a:bodyPr wrap="square" rtlCol="0">
            <a:spAutoFit/>
          </a:bodyPr>
          <a:lstStyle/>
          <a:p>
            <a:r>
              <a:rPr lang="en-US" sz="1200" dirty="0"/>
              <a:t>0,7%</a:t>
            </a:r>
            <a:endParaRPr lang="el-GR" sz="1200" dirty="0"/>
          </a:p>
        </p:txBody>
      </p:sp>
      <p:sp>
        <p:nvSpPr>
          <p:cNvPr id="44" name="TextBox 43">
            <a:extLst>
              <a:ext uri="{FF2B5EF4-FFF2-40B4-BE49-F238E27FC236}">
                <a16:creationId xmlns:a16="http://schemas.microsoft.com/office/drawing/2014/main" xmlns="" id="{70781DF5-8E4B-1D14-4394-442BB188BE9D}"/>
              </a:ext>
            </a:extLst>
          </p:cNvPr>
          <p:cNvSpPr txBox="1"/>
          <p:nvPr/>
        </p:nvSpPr>
        <p:spPr>
          <a:xfrm>
            <a:off x="482643" y="5760117"/>
            <a:ext cx="583660" cy="276999"/>
          </a:xfrm>
          <a:prstGeom prst="rect">
            <a:avLst/>
          </a:prstGeom>
          <a:noFill/>
        </p:spPr>
        <p:txBody>
          <a:bodyPr wrap="square" rtlCol="0">
            <a:spAutoFit/>
          </a:bodyPr>
          <a:lstStyle/>
          <a:p>
            <a:r>
              <a:rPr lang="en-US" sz="1200" dirty="0"/>
              <a:t>16,3%</a:t>
            </a:r>
            <a:endParaRPr lang="el-GR" sz="1200" dirty="0"/>
          </a:p>
        </p:txBody>
      </p:sp>
      <p:sp>
        <p:nvSpPr>
          <p:cNvPr id="45" name="TextBox 44">
            <a:extLst>
              <a:ext uri="{FF2B5EF4-FFF2-40B4-BE49-F238E27FC236}">
                <a16:creationId xmlns:a16="http://schemas.microsoft.com/office/drawing/2014/main" xmlns="" id="{F66C6A67-D541-DA8C-878B-9749754F97E0}"/>
              </a:ext>
            </a:extLst>
          </p:cNvPr>
          <p:cNvSpPr txBox="1"/>
          <p:nvPr/>
        </p:nvSpPr>
        <p:spPr>
          <a:xfrm>
            <a:off x="2465591" y="4314786"/>
            <a:ext cx="583660" cy="276999"/>
          </a:xfrm>
          <a:prstGeom prst="rect">
            <a:avLst/>
          </a:prstGeom>
          <a:noFill/>
        </p:spPr>
        <p:txBody>
          <a:bodyPr wrap="square" rtlCol="0">
            <a:spAutoFit/>
          </a:bodyPr>
          <a:lstStyle/>
          <a:p>
            <a:r>
              <a:rPr lang="en-US" sz="1200" dirty="0"/>
              <a:t>46,4%</a:t>
            </a:r>
            <a:endParaRPr lang="el-GR" sz="1200" dirty="0"/>
          </a:p>
        </p:txBody>
      </p:sp>
      <p:sp>
        <p:nvSpPr>
          <p:cNvPr id="46" name="TextBox 45">
            <a:extLst>
              <a:ext uri="{FF2B5EF4-FFF2-40B4-BE49-F238E27FC236}">
                <a16:creationId xmlns:a16="http://schemas.microsoft.com/office/drawing/2014/main" xmlns="" id="{A6BD0BD0-DDF0-147B-5990-4C96E3E71D4E}"/>
              </a:ext>
            </a:extLst>
          </p:cNvPr>
          <p:cNvSpPr txBox="1"/>
          <p:nvPr/>
        </p:nvSpPr>
        <p:spPr>
          <a:xfrm>
            <a:off x="1792030" y="5305002"/>
            <a:ext cx="583660" cy="276999"/>
          </a:xfrm>
          <a:prstGeom prst="rect">
            <a:avLst/>
          </a:prstGeom>
          <a:noFill/>
        </p:spPr>
        <p:txBody>
          <a:bodyPr wrap="square" rtlCol="0">
            <a:spAutoFit/>
          </a:bodyPr>
          <a:lstStyle/>
          <a:p>
            <a:r>
              <a:rPr lang="en-US" sz="1200" dirty="0"/>
              <a:t>25,6%</a:t>
            </a:r>
            <a:endParaRPr lang="el-GR" sz="1200" dirty="0"/>
          </a:p>
        </p:txBody>
      </p:sp>
      <p:sp>
        <p:nvSpPr>
          <p:cNvPr id="47" name="TextBox 46">
            <a:extLst>
              <a:ext uri="{FF2B5EF4-FFF2-40B4-BE49-F238E27FC236}">
                <a16:creationId xmlns:a16="http://schemas.microsoft.com/office/drawing/2014/main" xmlns="" id="{D8169121-A334-E6E1-F16F-BE9076247936}"/>
              </a:ext>
            </a:extLst>
          </p:cNvPr>
          <p:cNvSpPr txBox="1"/>
          <p:nvPr/>
        </p:nvSpPr>
        <p:spPr>
          <a:xfrm>
            <a:off x="3142330" y="6183491"/>
            <a:ext cx="583660" cy="276999"/>
          </a:xfrm>
          <a:prstGeom prst="rect">
            <a:avLst/>
          </a:prstGeom>
          <a:noFill/>
        </p:spPr>
        <p:txBody>
          <a:bodyPr wrap="square" rtlCol="0">
            <a:spAutoFit/>
          </a:bodyPr>
          <a:lstStyle/>
          <a:p>
            <a:r>
              <a:rPr lang="en-US" sz="1200" dirty="0"/>
              <a:t>7,6%</a:t>
            </a:r>
            <a:endParaRPr lang="el-GR" sz="1200" dirty="0"/>
          </a:p>
        </p:txBody>
      </p:sp>
      <p:sp>
        <p:nvSpPr>
          <p:cNvPr id="48" name="TextBox 47">
            <a:extLst>
              <a:ext uri="{FF2B5EF4-FFF2-40B4-BE49-F238E27FC236}">
                <a16:creationId xmlns:a16="http://schemas.microsoft.com/office/drawing/2014/main" xmlns="" id="{CDFEE8C0-69DC-2F85-8B37-78CE1F4E9542}"/>
              </a:ext>
            </a:extLst>
          </p:cNvPr>
          <p:cNvSpPr txBox="1"/>
          <p:nvPr/>
        </p:nvSpPr>
        <p:spPr>
          <a:xfrm>
            <a:off x="1196190" y="6149388"/>
            <a:ext cx="583660" cy="276999"/>
          </a:xfrm>
          <a:prstGeom prst="rect">
            <a:avLst/>
          </a:prstGeom>
          <a:noFill/>
        </p:spPr>
        <p:txBody>
          <a:bodyPr wrap="square" rtlCol="0">
            <a:spAutoFit/>
          </a:bodyPr>
          <a:lstStyle/>
          <a:p>
            <a:r>
              <a:rPr lang="en-US" sz="1200" dirty="0"/>
              <a:t>3,1%</a:t>
            </a:r>
            <a:endParaRPr lang="el-GR" sz="1200" dirty="0"/>
          </a:p>
        </p:txBody>
      </p:sp>
      <p:sp>
        <p:nvSpPr>
          <p:cNvPr id="49" name="TextBox 48">
            <a:extLst>
              <a:ext uri="{FF2B5EF4-FFF2-40B4-BE49-F238E27FC236}">
                <a16:creationId xmlns:a16="http://schemas.microsoft.com/office/drawing/2014/main" xmlns="" id="{A2731FE0-8B14-F110-FDF4-A3613CD76E9E}"/>
              </a:ext>
            </a:extLst>
          </p:cNvPr>
          <p:cNvSpPr txBox="1"/>
          <p:nvPr/>
        </p:nvSpPr>
        <p:spPr>
          <a:xfrm>
            <a:off x="3809005" y="6237171"/>
            <a:ext cx="583660" cy="276999"/>
          </a:xfrm>
          <a:prstGeom prst="rect">
            <a:avLst/>
          </a:prstGeom>
          <a:noFill/>
        </p:spPr>
        <p:txBody>
          <a:bodyPr wrap="square" rtlCol="0">
            <a:spAutoFit/>
          </a:bodyPr>
          <a:lstStyle/>
          <a:p>
            <a:r>
              <a:rPr lang="en-US" sz="1200" dirty="0"/>
              <a:t>1,0%</a:t>
            </a:r>
            <a:endParaRPr lang="el-GR" sz="1200" dirty="0"/>
          </a:p>
        </p:txBody>
      </p:sp>
    </p:spTree>
    <p:extLst>
      <p:ext uri="{BB962C8B-B14F-4D97-AF65-F5344CB8AC3E}">
        <p14:creationId xmlns:p14="http://schemas.microsoft.com/office/powerpoint/2010/main" xmlns="" val="1516921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Αντιμετώπιση της Αύξησης του Ενεργειακού Κόστους </a:t>
            </a:r>
            <a:r>
              <a:rPr lang="en-GB" dirty="0">
                <a:cs typeface="Times New Roman" pitchFamily="18" charset="0"/>
              </a:rPr>
              <a:t>II</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1264DA4C-779A-6B25-4289-B5E1F05BE2EC}"/>
              </a:ext>
            </a:extLst>
          </p:cNvPr>
          <p:cNvPicPr>
            <a:picLocks noChangeAspect="1"/>
          </p:cNvPicPr>
          <p:nvPr/>
        </p:nvPicPr>
        <p:blipFill rotWithShape="1">
          <a:blip r:embed="rId4"/>
          <a:srcRect l="5653" b="10179"/>
          <a:stretch/>
        </p:blipFill>
        <p:spPr>
          <a:xfrm>
            <a:off x="9731" y="1123949"/>
            <a:ext cx="6656579" cy="5077839"/>
          </a:xfrm>
          <a:prstGeom prst="rect">
            <a:avLst/>
          </a:prstGeom>
          <a:solidFill>
            <a:schemeClr val="accent2">
              <a:lumMod val="60000"/>
              <a:lumOff val="40000"/>
            </a:schemeClr>
          </a:solidFill>
        </p:spPr>
      </p:pic>
      <p:sp>
        <p:nvSpPr>
          <p:cNvPr id="18" name="TextBox 17">
            <a:extLst>
              <a:ext uri="{FF2B5EF4-FFF2-40B4-BE49-F238E27FC236}">
                <a16:creationId xmlns:a16="http://schemas.microsoft.com/office/drawing/2014/main" xmlns="" id="{EBF9922E-1B4D-FC69-1B8D-F88F72C771AC}"/>
              </a:ext>
            </a:extLst>
          </p:cNvPr>
          <p:cNvSpPr txBox="1"/>
          <p:nvPr/>
        </p:nvSpPr>
        <p:spPr>
          <a:xfrm>
            <a:off x="2681590" y="1909576"/>
            <a:ext cx="612843" cy="276999"/>
          </a:xfrm>
          <a:prstGeom prst="rect">
            <a:avLst/>
          </a:prstGeom>
          <a:noFill/>
        </p:spPr>
        <p:txBody>
          <a:bodyPr wrap="square" rtlCol="0">
            <a:spAutoFit/>
          </a:bodyPr>
          <a:lstStyle/>
          <a:p>
            <a:r>
              <a:rPr lang="en-GB" sz="1200" b="1" dirty="0"/>
              <a:t>45,6%</a:t>
            </a:r>
            <a:endParaRPr lang="el-GR" sz="1200" b="1" dirty="0"/>
          </a:p>
        </p:txBody>
      </p:sp>
      <p:sp>
        <p:nvSpPr>
          <p:cNvPr id="19" name="TextBox 18">
            <a:extLst>
              <a:ext uri="{FF2B5EF4-FFF2-40B4-BE49-F238E27FC236}">
                <a16:creationId xmlns:a16="http://schemas.microsoft.com/office/drawing/2014/main" xmlns="" id="{E6247592-957B-5107-EC6E-322A6EF5217D}"/>
              </a:ext>
            </a:extLst>
          </p:cNvPr>
          <p:cNvSpPr txBox="1"/>
          <p:nvPr/>
        </p:nvSpPr>
        <p:spPr>
          <a:xfrm>
            <a:off x="3651113" y="3385869"/>
            <a:ext cx="612843" cy="276999"/>
          </a:xfrm>
          <a:prstGeom prst="rect">
            <a:avLst/>
          </a:prstGeom>
          <a:noFill/>
        </p:spPr>
        <p:txBody>
          <a:bodyPr wrap="square" rtlCol="0">
            <a:spAutoFit/>
          </a:bodyPr>
          <a:lstStyle/>
          <a:p>
            <a:r>
              <a:rPr lang="en-GB" sz="1200" b="1" dirty="0"/>
              <a:t>23,5%</a:t>
            </a:r>
            <a:endParaRPr lang="el-GR" sz="1200" b="1" dirty="0"/>
          </a:p>
        </p:txBody>
      </p:sp>
      <p:sp>
        <p:nvSpPr>
          <p:cNvPr id="20" name="TextBox 19">
            <a:extLst>
              <a:ext uri="{FF2B5EF4-FFF2-40B4-BE49-F238E27FC236}">
                <a16:creationId xmlns:a16="http://schemas.microsoft.com/office/drawing/2014/main" xmlns="" id="{23934012-80F8-368B-1E6C-E9A6947B0C94}"/>
              </a:ext>
            </a:extLst>
          </p:cNvPr>
          <p:cNvSpPr txBox="1"/>
          <p:nvPr/>
        </p:nvSpPr>
        <p:spPr>
          <a:xfrm>
            <a:off x="1723420" y="3662868"/>
            <a:ext cx="612843" cy="276999"/>
          </a:xfrm>
          <a:prstGeom prst="rect">
            <a:avLst/>
          </a:prstGeom>
          <a:noFill/>
        </p:spPr>
        <p:txBody>
          <a:bodyPr wrap="square" rtlCol="0">
            <a:spAutoFit/>
          </a:bodyPr>
          <a:lstStyle/>
          <a:p>
            <a:r>
              <a:rPr lang="en-GB" sz="1200" b="1" dirty="0"/>
              <a:t>19,5%</a:t>
            </a:r>
            <a:endParaRPr lang="el-GR" sz="1200" b="1" dirty="0"/>
          </a:p>
        </p:txBody>
      </p:sp>
      <p:sp>
        <p:nvSpPr>
          <p:cNvPr id="21" name="TextBox 20">
            <a:extLst>
              <a:ext uri="{FF2B5EF4-FFF2-40B4-BE49-F238E27FC236}">
                <a16:creationId xmlns:a16="http://schemas.microsoft.com/office/drawing/2014/main" xmlns="" id="{9CED18CD-8930-1720-BA7D-A7D7F62C02FE}"/>
              </a:ext>
            </a:extLst>
          </p:cNvPr>
          <p:cNvSpPr txBox="1"/>
          <p:nvPr/>
        </p:nvSpPr>
        <p:spPr>
          <a:xfrm>
            <a:off x="815505" y="4379472"/>
            <a:ext cx="612843" cy="276999"/>
          </a:xfrm>
          <a:prstGeom prst="rect">
            <a:avLst/>
          </a:prstGeom>
          <a:noFill/>
        </p:spPr>
        <p:txBody>
          <a:bodyPr wrap="square" rtlCol="0">
            <a:spAutoFit/>
          </a:bodyPr>
          <a:lstStyle/>
          <a:p>
            <a:r>
              <a:rPr lang="en-GB" sz="1200" b="1" dirty="0"/>
              <a:t>8,5%</a:t>
            </a:r>
            <a:endParaRPr lang="el-GR" sz="1200" b="1" dirty="0"/>
          </a:p>
        </p:txBody>
      </p:sp>
      <p:sp>
        <p:nvSpPr>
          <p:cNvPr id="22" name="TextBox 21">
            <a:extLst>
              <a:ext uri="{FF2B5EF4-FFF2-40B4-BE49-F238E27FC236}">
                <a16:creationId xmlns:a16="http://schemas.microsoft.com/office/drawing/2014/main" xmlns="" id="{76A41DDB-B3F2-C325-0B45-05E721F095A8}"/>
              </a:ext>
            </a:extLst>
          </p:cNvPr>
          <p:cNvSpPr txBox="1"/>
          <p:nvPr/>
        </p:nvSpPr>
        <p:spPr>
          <a:xfrm>
            <a:off x="5523692" y="4794519"/>
            <a:ext cx="612843" cy="276999"/>
          </a:xfrm>
          <a:prstGeom prst="rect">
            <a:avLst/>
          </a:prstGeom>
          <a:noFill/>
        </p:spPr>
        <p:txBody>
          <a:bodyPr wrap="square" rtlCol="0">
            <a:spAutoFit/>
          </a:bodyPr>
          <a:lstStyle/>
          <a:p>
            <a:r>
              <a:rPr lang="en-GB" sz="1200" b="1" dirty="0"/>
              <a:t>2,1%</a:t>
            </a:r>
            <a:endParaRPr lang="el-GR" sz="1200" b="1" dirty="0"/>
          </a:p>
        </p:txBody>
      </p:sp>
      <p:sp>
        <p:nvSpPr>
          <p:cNvPr id="23" name="TextBox 22">
            <a:extLst>
              <a:ext uri="{FF2B5EF4-FFF2-40B4-BE49-F238E27FC236}">
                <a16:creationId xmlns:a16="http://schemas.microsoft.com/office/drawing/2014/main" xmlns="" id="{DFFB344A-3E58-1298-E238-3D6283899D9E}"/>
              </a:ext>
            </a:extLst>
          </p:cNvPr>
          <p:cNvSpPr txBox="1"/>
          <p:nvPr/>
        </p:nvSpPr>
        <p:spPr>
          <a:xfrm>
            <a:off x="4596321" y="4870476"/>
            <a:ext cx="612843" cy="276999"/>
          </a:xfrm>
          <a:prstGeom prst="rect">
            <a:avLst/>
          </a:prstGeom>
          <a:noFill/>
        </p:spPr>
        <p:txBody>
          <a:bodyPr wrap="square" rtlCol="0">
            <a:spAutoFit/>
          </a:bodyPr>
          <a:lstStyle/>
          <a:p>
            <a:r>
              <a:rPr lang="en-GB" sz="1200" b="1" dirty="0"/>
              <a:t>0,8 %</a:t>
            </a:r>
            <a:endParaRPr lang="el-GR" sz="1200" b="1" dirty="0"/>
          </a:p>
        </p:txBody>
      </p:sp>
      <p:sp>
        <p:nvSpPr>
          <p:cNvPr id="24" name="TextBox 23">
            <a:extLst>
              <a:ext uri="{FF2B5EF4-FFF2-40B4-BE49-F238E27FC236}">
                <a16:creationId xmlns:a16="http://schemas.microsoft.com/office/drawing/2014/main" xmlns="" id="{E165AAAF-6A31-4ADF-7F3F-734568766785}"/>
              </a:ext>
            </a:extLst>
          </p:cNvPr>
          <p:cNvSpPr txBox="1"/>
          <p:nvPr/>
        </p:nvSpPr>
        <p:spPr>
          <a:xfrm>
            <a:off x="6651908" y="1166030"/>
            <a:ext cx="2458229" cy="4993675"/>
          </a:xfrm>
          <a:prstGeom prst="rect">
            <a:avLst/>
          </a:prstGeom>
          <a:solidFill>
            <a:schemeClr val="accent2">
              <a:lumMod val="60000"/>
              <a:lumOff val="40000"/>
              <a:alpha val="79000"/>
            </a:schemeClr>
          </a:solidFill>
        </p:spPr>
        <p:txBody>
          <a:bodyPr wrap="square" rtlCol="0">
            <a:spAutoFit/>
          </a:bodyPr>
          <a:lstStyle/>
          <a:p>
            <a:r>
              <a:rPr lang="el-GR" sz="1100" b="1" dirty="0">
                <a:effectLst/>
                <a:latin typeface="Calibri" panose="020F0502020204030204" pitchFamily="34" charset="0"/>
                <a:ea typeface="Calibri" panose="020F0502020204030204" pitchFamily="34" charset="0"/>
                <a:cs typeface="Calibri" panose="020F0502020204030204" pitchFamily="34" charset="0"/>
              </a:rPr>
              <a:t>Β.4.</a:t>
            </a:r>
            <a:r>
              <a:rPr lang="el-GR" sz="1100" dirty="0">
                <a:effectLst/>
                <a:latin typeface="Calibri" panose="020F0502020204030204" pitchFamily="34" charset="0"/>
                <a:ea typeface="Calibri" panose="020F0502020204030204" pitchFamily="34" charset="0"/>
                <a:cs typeface="Calibri" panose="020F0502020204030204" pitchFamily="34" charset="0"/>
              </a:rPr>
              <a:t> Αναφέρατε ενδεικτικά τους 3 πρώτους τρόπους που σας έρχονται στο μυαλό όταν σκέφτεστε λύσεις για τη μείωση των δαπανών ενέργειας;*</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GB" sz="11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l-GR" sz="1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Χρήση ανανεώσιμων πηγών ενέργειας </a:t>
            </a:r>
            <a:r>
              <a:rPr lang="el-GR" sz="1100" dirty="0">
                <a:latin typeface="Calibri" panose="020F0502020204030204" pitchFamily="34" charset="0"/>
                <a:ea typeface="Calibri" panose="020F0502020204030204" pitchFamily="34" charset="0"/>
                <a:cs typeface="Times New Roman" panose="02020603050405020304" pitchFamily="18" charset="0"/>
              </a:rPr>
              <a:t>(Αιολική/ φωτοβολταικά)</a:t>
            </a:r>
            <a:r>
              <a:rPr lang="en-GB" sz="1100" dirty="0">
                <a:latin typeface="Calibri" panose="020F0502020204030204" pitchFamily="34" charset="0"/>
                <a:ea typeface="Calibri" panose="020F0502020204030204" pitchFamily="34" charset="0"/>
                <a:cs typeface="Times New Roman" panose="02020603050405020304" pitchFamily="18" charset="0"/>
              </a:rPr>
              <a:t> (83 </a:t>
            </a:r>
            <a:r>
              <a:rPr lang="el-GR" sz="1100" dirty="0">
                <a:latin typeface="Calibri" panose="020F0502020204030204" pitchFamily="34" charset="0"/>
                <a:ea typeface="Calibri" panose="020F0502020204030204" pitchFamily="34" charset="0"/>
                <a:cs typeface="Times New Roman" panose="02020603050405020304" pitchFamily="18" charset="0"/>
              </a:rPr>
              <a:t>απαντήσεις</a:t>
            </a:r>
            <a:r>
              <a:rPr lang="en-GB" sz="11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mj-lt"/>
              <a:buAutoNum type="arabicPeriod"/>
            </a:pPr>
            <a:r>
              <a:rPr lang="el-G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Ενεργειακή αναβάθμιση κτηρίων με κρατική χρηματοδότηση</a:t>
            </a:r>
            <a:r>
              <a:rPr lang="el-GR" sz="1100" dirty="0">
                <a:effectLst/>
                <a:latin typeface="Calibri" panose="020F0502020204030204" pitchFamily="34" charset="0"/>
                <a:ea typeface="Calibri" panose="020F0502020204030204" pitchFamily="34" charset="0"/>
                <a:cs typeface="Times New Roman" panose="02020603050405020304" pitchFamily="18" charset="0"/>
              </a:rPr>
              <a:t>/ επιδοτήσεις</a:t>
            </a:r>
            <a:r>
              <a:rPr lang="en-GB" sz="1100" dirty="0">
                <a:effectLst/>
                <a:latin typeface="Calibri" panose="020F0502020204030204" pitchFamily="34" charset="0"/>
                <a:ea typeface="Calibri" panose="020F0502020204030204" pitchFamily="34" charset="0"/>
                <a:cs typeface="Times New Roman" panose="02020603050405020304" pitchFamily="18" charset="0"/>
              </a:rPr>
              <a:t> (73 </a:t>
            </a:r>
            <a:r>
              <a:rPr lang="el-GR" sz="1100" dirty="0">
                <a:effectLst/>
                <a:latin typeface="Calibri" panose="020F0502020204030204" pitchFamily="34" charset="0"/>
                <a:ea typeface="Calibri" panose="020F0502020204030204" pitchFamily="34" charset="0"/>
                <a:cs typeface="Times New Roman" panose="02020603050405020304" pitchFamily="18" charset="0"/>
              </a:rPr>
              <a:t>απαντήσεις</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l-G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Μείωση Κατανάλωσης/ Χρήση Θερμοστάτη/ </a:t>
            </a:r>
            <a:r>
              <a:rPr lang="el-GR" sz="1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Περιορισμός Σπατάλης</a:t>
            </a:r>
            <a:r>
              <a:rPr lang="en-GB" sz="1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sz="1100" dirty="0">
                <a:latin typeface="Calibri" panose="020F0502020204030204" pitchFamily="34" charset="0"/>
                <a:ea typeface="Calibri" panose="020F0502020204030204" pitchFamily="34" charset="0"/>
                <a:cs typeface="Times New Roman" panose="02020603050405020304" pitchFamily="18" charset="0"/>
              </a:rPr>
              <a:t>(68 </a:t>
            </a:r>
            <a:r>
              <a:rPr lang="el-GR" sz="1100" dirty="0">
                <a:latin typeface="Calibri" panose="020F0502020204030204" pitchFamily="34" charset="0"/>
                <a:ea typeface="Calibri" panose="020F0502020204030204" pitchFamily="34" charset="0"/>
                <a:cs typeface="Times New Roman" panose="02020603050405020304" pitchFamily="18" charset="0"/>
              </a:rPr>
              <a:t>απαντήσεις</a:t>
            </a:r>
            <a:r>
              <a:rPr lang="en-GB" sz="1100" dirty="0">
                <a:latin typeface="Calibri" panose="020F0502020204030204" pitchFamily="34" charset="0"/>
                <a:ea typeface="Calibri" panose="020F0502020204030204" pitchFamily="34" charset="0"/>
                <a:cs typeface="Times New Roman" panose="02020603050405020304" pitchFamily="18" charset="0"/>
              </a:rPr>
              <a:t>)</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l-GR" sz="1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Αντικατάσταση Παλαιών Συσκευών/ Παλαιών Λαμπτήρων με νέους </a:t>
            </a:r>
            <a:r>
              <a:rPr lang="en-GB" sz="1100" dirty="0">
                <a:latin typeface="Calibri" panose="020F0502020204030204" pitchFamily="34" charset="0"/>
                <a:ea typeface="Calibri" panose="020F0502020204030204" pitchFamily="34" charset="0"/>
                <a:cs typeface="Times New Roman" panose="02020603050405020304" pitchFamily="18" charset="0"/>
              </a:rPr>
              <a:t>(68 </a:t>
            </a:r>
            <a:r>
              <a:rPr lang="el-GR" sz="1100" dirty="0">
                <a:latin typeface="Calibri" panose="020F0502020204030204" pitchFamily="34" charset="0"/>
                <a:ea typeface="Calibri" panose="020F0502020204030204" pitchFamily="34" charset="0"/>
                <a:cs typeface="Times New Roman" panose="02020603050405020304" pitchFamily="18" charset="0"/>
              </a:rPr>
              <a:t>απαντήσεις</a:t>
            </a:r>
            <a:r>
              <a:rPr lang="en-GB" sz="1100" dirty="0">
                <a:latin typeface="Calibri" panose="020F0502020204030204" pitchFamily="34" charset="0"/>
                <a:ea typeface="Calibri" panose="020F0502020204030204" pitchFamily="34" charset="0"/>
                <a:cs typeface="Times New Roman" panose="02020603050405020304" pitchFamily="18" charset="0"/>
              </a:rPr>
              <a:t>)</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l-GR" sz="1100" dirty="0">
                <a:latin typeface="Calibri" panose="020F0502020204030204" pitchFamily="34" charset="0"/>
                <a:ea typeface="Calibri" panose="020F0502020204030204" pitchFamily="34" charset="0"/>
                <a:cs typeface="Times New Roman" panose="02020603050405020304" pitchFamily="18" charset="0"/>
              </a:rPr>
              <a:t>Στρατηγικές Πράσινης Ανάπτυξης/ Βιώσιμης Οικονομίας </a:t>
            </a:r>
            <a:r>
              <a:rPr lang="en-GB" sz="1100" dirty="0">
                <a:latin typeface="Calibri" panose="020F0502020204030204" pitchFamily="34" charset="0"/>
                <a:ea typeface="Calibri" panose="020F0502020204030204" pitchFamily="34" charset="0"/>
                <a:cs typeface="Times New Roman" panose="02020603050405020304" pitchFamily="18" charset="0"/>
              </a:rPr>
              <a:t>(11 </a:t>
            </a:r>
            <a:r>
              <a:rPr lang="el-GR" sz="1100" dirty="0">
                <a:latin typeface="Calibri" panose="020F0502020204030204" pitchFamily="34" charset="0"/>
                <a:ea typeface="Calibri" panose="020F0502020204030204" pitchFamily="34" charset="0"/>
                <a:cs typeface="Times New Roman" panose="02020603050405020304" pitchFamily="18" charset="0"/>
              </a:rPr>
              <a:t>Απαντήσεις</a:t>
            </a:r>
            <a:r>
              <a:rPr lang="en-GB" sz="11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mj-lt"/>
              <a:buAutoNum type="arabicPeriod"/>
            </a:pPr>
            <a:r>
              <a:rPr lang="el-GR" sz="1100" dirty="0">
                <a:latin typeface="Calibri" panose="020F0502020204030204" pitchFamily="34" charset="0"/>
                <a:ea typeface="Calibri" panose="020F0502020204030204" pitchFamily="34" charset="0"/>
                <a:cs typeface="Times New Roman" panose="02020603050405020304" pitchFamily="18" charset="0"/>
              </a:rPr>
              <a:t>Αλλαγή παρόχου ρεύματος/ Δεν ξέρω-Δεν απαντώ (21 Απαντήσεις)</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endParaRPr lang="el-GR" sz="1100" dirty="0">
              <a:latin typeface="Calibri" panose="020F0502020204030204" pitchFamily="34" charset="0"/>
              <a:ea typeface="Calibri" panose="020F0502020204030204" pitchFamily="34" charset="0"/>
              <a:cs typeface="Times New Roman" panose="02020603050405020304" pitchFamily="18" charset="0"/>
            </a:endParaRPr>
          </a:p>
          <a:p>
            <a:r>
              <a:rPr lang="el-GR" sz="1100" b="1" dirty="0">
                <a:effectLst/>
                <a:latin typeface="Calibri" panose="020F0502020204030204" pitchFamily="34" charset="0"/>
                <a:ea typeface="Calibri" panose="020F0502020204030204" pitchFamily="34" charset="0"/>
                <a:cs typeface="Times New Roman" panose="02020603050405020304" pitchFamily="18" charset="0"/>
              </a:rPr>
              <a:t>*</a:t>
            </a:r>
            <a:r>
              <a:rPr lang="el-GR" sz="1100" b="1" i="1" dirty="0">
                <a:effectLst/>
                <a:latin typeface="Calibri" panose="020F0502020204030204" pitchFamily="34" charset="0"/>
                <a:ea typeface="Calibri" panose="020F0502020204030204" pitchFamily="34" charset="0"/>
                <a:cs typeface="Times New Roman" panose="02020603050405020304" pitchFamily="18" charset="0"/>
              </a:rPr>
              <a:t>Η ερώτηση δεν ήταν υποχρεωτική και είχε ανοιχτή συμπλήρωση για το λόγο αυτό δεν αθροίζει σε 904 ο αριθμός των απαντήσεων</a:t>
            </a:r>
            <a:endParaRPr lang="el-GR" sz="1050" dirty="0"/>
          </a:p>
        </p:txBody>
      </p:sp>
      <p:sp>
        <p:nvSpPr>
          <p:cNvPr id="13" name="TextBox 12">
            <a:extLst>
              <a:ext uri="{FF2B5EF4-FFF2-40B4-BE49-F238E27FC236}">
                <a16:creationId xmlns:a16="http://schemas.microsoft.com/office/drawing/2014/main" xmlns="" id="{03A8481B-DA79-909C-A722-17FB40A0B6F6}"/>
              </a:ext>
            </a:extLst>
          </p:cNvPr>
          <p:cNvSpPr txBox="1"/>
          <p:nvPr/>
        </p:nvSpPr>
        <p:spPr>
          <a:xfrm>
            <a:off x="433676" y="1755687"/>
            <a:ext cx="1989343" cy="584775"/>
          </a:xfrm>
          <a:prstGeom prst="rect">
            <a:avLst/>
          </a:prstGeom>
          <a:noFill/>
        </p:spPr>
        <p:txBody>
          <a:bodyPr wrap="square" rtlCol="0">
            <a:spAutoFit/>
          </a:bodyPr>
          <a:lstStyle/>
          <a:p>
            <a:pPr algn="ctr"/>
            <a:r>
              <a:rPr lang="el-GR" sz="1600" b="1" dirty="0"/>
              <a:t>Περιφέρεια Δυτικής Ελλάδας</a:t>
            </a:r>
          </a:p>
        </p:txBody>
      </p:sp>
    </p:spTree>
    <p:extLst>
      <p:ext uri="{BB962C8B-B14F-4D97-AF65-F5344CB8AC3E}">
        <p14:creationId xmlns:p14="http://schemas.microsoft.com/office/powerpoint/2010/main" xmlns="" val="39923589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26D8BE3F-E3F1-2833-AAF0-526DD61C0B3C}"/>
              </a:ext>
            </a:extLst>
          </p:cNvPr>
          <p:cNvPicPr>
            <a:picLocks noChangeAspect="1"/>
          </p:cNvPicPr>
          <p:nvPr/>
        </p:nvPicPr>
        <p:blipFill rotWithShape="1">
          <a:blip r:embed="rId4"/>
          <a:srcRect l="5648" t="10370" r="4213" b="10385"/>
          <a:stretch/>
        </p:blipFill>
        <p:spPr>
          <a:xfrm>
            <a:off x="-9729" y="4138499"/>
            <a:ext cx="4845439" cy="2719500"/>
          </a:xfrm>
          <a:prstGeom prst="rect">
            <a:avLst/>
          </a:prstGeom>
        </p:spPr>
      </p:pic>
      <p:pic>
        <p:nvPicPr>
          <p:cNvPr id="9" name="Picture 8">
            <a:extLst>
              <a:ext uri="{FF2B5EF4-FFF2-40B4-BE49-F238E27FC236}">
                <a16:creationId xmlns:a16="http://schemas.microsoft.com/office/drawing/2014/main" xmlns="" id="{DE54BDAE-6AA3-8001-095B-446A2293AD45}"/>
              </a:ext>
            </a:extLst>
          </p:cNvPr>
          <p:cNvPicPr>
            <a:picLocks noChangeAspect="1"/>
          </p:cNvPicPr>
          <p:nvPr/>
        </p:nvPicPr>
        <p:blipFill rotWithShape="1">
          <a:blip r:embed="rId5"/>
          <a:srcRect l="6444" t="10370" r="3600" b="10921"/>
          <a:stretch/>
        </p:blipFill>
        <p:spPr>
          <a:xfrm>
            <a:off x="4827404" y="1138973"/>
            <a:ext cx="4308290" cy="3014616"/>
          </a:xfrm>
          <a:prstGeom prst="rect">
            <a:avLst/>
          </a:prstGeom>
        </p:spPr>
      </p:pic>
      <p:pic>
        <p:nvPicPr>
          <p:cNvPr id="4" name="Picture 3">
            <a:extLst>
              <a:ext uri="{FF2B5EF4-FFF2-40B4-BE49-F238E27FC236}">
                <a16:creationId xmlns:a16="http://schemas.microsoft.com/office/drawing/2014/main" xmlns="" id="{D7B24C00-DD5F-1008-332C-E072F48BF52E}"/>
              </a:ext>
            </a:extLst>
          </p:cNvPr>
          <p:cNvPicPr>
            <a:picLocks noChangeAspect="1"/>
          </p:cNvPicPr>
          <p:nvPr/>
        </p:nvPicPr>
        <p:blipFill rotWithShape="1">
          <a:blip r:embed="rId6"/>
          <a:srcRect l="4729" t="10371" r="2188" b="9371"/>
          <a:stretch/>
        </p:blipFill>
        <p:spPr>
          <a:xfrm>
            <a:off x="-1422" y="1141450"/>
            <a:ext cx="4828826" cy="3009609"/>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Β.3. Ποιος πιστεύετε ότι πρέπει να έχει την ευθύνη της προστασίας των επιχειρήσεων από τις αυξήσεις στο κόστος της ενέργειας;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4795736" y="6396335"/>
            <a:ext cx="46455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xmlns="" id="{DF0DC8BD-7146-F93E-C534-43FE3CC81ED0}"/>
              </a:ext>
            </a:extLst>
          </p:cNvPr>
          <p:cNvSpPr txBox="1"/>
          <p:nvPr/>
        </p:nvSpPr>
        <p:spPr>
          <a:xfrm>
            <a:off x="638793" y="3049620"/>
            <a:ext cx="583660" cy="276999"/>
          </a:xfrm>
          <a:prstGeom prst="rect">
            <a:avLst/>
          </a:prstGeom>
          <a:noFill/>
        </p:spPr>
        <p:txBody>
          <a:bodyPr wrap="square" rtlCol="0">
            <a:spAutoFit/>
          </a:bodyPr>
          <a:lstStyle/>
          <a:p>
            <a:r>
              <a:rPr lang="en-US" sz="1200" dirty="0"/>
              <a:t>9,8%</a:t>
            </a:r>
            <a:endParaRPr lang="el-GR" sz="1200" dirty="0"/>
          </a:p>
        </p:txBody>
      </p:sp>
      <p:sp>
        <p:nvSpPr>
          <p:cNvPr id="18" name="TextBox 17">
            <a:extLst>
              <a:ext uri="{FF2B5EF4-FFF2-40B4-BE49-F238E27FC236}">
                <a16:creationId xmlns:a16="http://schemas.microsoft.com/office/drawing/2014/main" xmlns="" id="{0A777667-2EC2-5AD6-CB9C-EB61268BAB19}"/>
              </a:ext>
            </a:extLst>
          </p:cNvPr>
          <p:cNvSpPr txBox="1"/>
          <p:nvPr/>
        </p:nvSpPr>
        <p:spPr>
          <a:xfrm>
            <a:off x="1962443" y="1750602"/>
            <a:ext cx="583660" cy="276999"/>
          </a:xfrm>
          <a:prstGeom prst="rect">
            <a:avLst/>
          </a:prstGeom>
          <a:noFill/>
        </p:spPr>
        <p:txBody>
          <a:bodyPr wrap="square" rtlCol="0">
            <a:spAutoFit/>
          </a:bodyPr>
          <a:lstStyle/>
          <a:p>
            <a:r>
              <a:rPr lang="en-US" sz="1200" dirty="0"/>
              <a:t>44,7%</a:t>
            </a:r>
            <a:endParaRPr lang="el-GR" sz="1200" dirty="0"/>
          </a:p>
        </p:txBody>
      </p:sp>
      <p:sp>
        <p:nvSpPr>
          <p:cNvPr id="21" name="TextBox 20">
            <a:extLst>
              <a:ext uri="{FF2B5EF4-FFF2-40B4-BE49-F238E27FC236}">
                <a16:creationId xmlns:a16="http://schemas.microsoft.com/office/drawing/2014/main" xmlns="" id="{8BD96DA1-0A2C-BF9A-5CEA-EABDB5F5F4FD}"/>
              </a:ext>
            </a:extLst>
          </p:cNvPr>
          <p:cNvSpPr txBox="1"/>
          <p:nvPr/>
        </p:nvSpPr>
        <p:spPr>
          <a:xfrm>
            <a:off x="2607310" y="2470669"/>
            <a:ext cx="583660" cy="276999"/>
          </a:xfrm>
          <a:prstGeom prst="rect">
            <a:avLst/>
          </a:prstGeom>
          <a:noFill/>
        </p:spPr>
        <p:txBody>
          <a:bodyPr wrap="square" rtlCol="0">
            <a:spAutoFit/>
          </a:bodyPr>
          <a:lstStyle/>
          <a:p>
            <a:r>
              <a:rPr lang="en-US" sz="1200" dirty="0"/>
              <a:t>25,4%</a:t>
            </a:r>
            <a:endParaRPr lang="el-GR" sz="1200" dirty="0"/>
          </a:p>
        </p:txBody>
      </p:sp>
      <p:sp>
        <p:nvSpPr>
          <p:cNvPr id="22" name="TextBox 21">
            <a:extLst>
              <a:ext uri="{FF2B5EF4-FFF2-40B4-BE49-F238E27FC236}">
                <a16:creationId xmlns:a16="http://schemas.microsoft.com/office/drawing/2014/main" xmlns="" id="{75FDCB9F-EA3E-7334-8D06-881B2A485B61}"/>
              </a:ext>
            </a:extLst>
          </p:cNvPr>
          <p:cNvSpPr txBox="1"/>
          <p:nvPr/>
        </p:nvSpPr>
        <p:spPr>
          <a:xfrm>
            <a:off x="3171" y="1187980"/>
            <a:ext cx="2714089" cy="338554"/>
          </a:xfrm>
          <a:prstGeom prst="rect">
            <a:avLst/>
          </a:prstGeom>
          <a:noFill/>
        </p:spPr>
        <p:txBody>
          <a:bodyPr wrap="square" rtlCol="0">
            <a:spAutoFit/>
          </a:bodyPr>
          <a:lstStyle/>
          <a:p>
            <a:pPr algn="ctr"/>
            <a:r>
              <a:rPr lang="el-GR" sz="1600" b="1" dirty="0"/>
              <a:t>Π.Ε. Αιτωλοακαρνανίας</a:t>
            </a:r>
          </a:p>
        </p:txBody>
      </p:sp>
      <p:sp>
        <p:nvSpPr>
          <p:cNvPr id="25" name="TextBox 24">
            <a:extLst>
              <a:ext uri="{FF2B5EF4-FFF2-40B4-BE49-F238E27FC236}">
                <a16:creationId xmlns:a16="http://schemas.microsoft.com/office/drawing/2014/main" xmlns="" id="{1297A989-D194-34FC-DFCE-6A5CDBF6B665}"/>
              </a:ext>
            </a:extLst>
          </p:cNvPr>
          <p:cNvSpPr txBox="1"/>
          <p:nvPr/>
        </p:nvSpPr>
        <p:spPr>
          <a:xfrm>
            <a:off x="4835710" y="1187980"/>
            <a:ext cx="1650332" cy="338554"/>
          </a:xfrm>
          <a:prstGeom prst="rect">
            <a:avLst/>
          </a:prstGeom>
          <a:noFill/>
        </p:spPr>
        <p:txBody>
          <a:bodyPr wrap="square" rtlCol="0">
            <a:spAutoFit/>
          </a:bodyPr>
          <a:lstStyle/>
          <a:p>
            <a:pPr algn="ctr"/>
            <a:r>
              <a:rPr lang="el-GR" sz="1600" b="1" dirty="0"/>
              <a:t>Π.Ε. Αχαΐας </a:t>
            </a:r>
          </a:p>
        </p:txBody>
      </p:sp>
      <p:sp>
        <p:nvSpPr>
          <p:cNvPr id="31" name="TextBox 30">
            <a:extLst>
              <a:ext uri="{FF2B5EF4-FFF2-40B4-BE49-F238E27FC236}">
                <a16:creationId xmlns:a16="http://schemas.microsoft.com/office/drawing/2014/main" xmlns="" id="{8D43D41D-A1D7-CD56-D474-83F450CE0405}"/>
              </a:ext>
            </a:extLst>
          </p:cNvPr>
          <p:cNvSpPr txBox="1"/>
          <p:nvPr/>
        </p:nvSpPr>
        <p:spPr>
          <a:xfrm>
            <a:off x="-64049" y="4247936"/>
            <a:ext cx="1989343" cy="338554"/>
          </a:xfrm>
          <a:prstGeom prst="rect">
            <a:avLst/>
          </a:prstGeom>
          <a:noFill/>
        </p:spPr>
        <p:txBody>
          <a:bodyPr wrap="square" rtlCol="0">
            <a:spAutoFit/>
          </a:bodyPr>
          <a:lstStyle/>
          <a:p>
            <a:pPr algn="ctr"/>
            <a:r>
              <a:rPr lang="el-GR" sz="1600" b="1" dirty="0"/>
              <a:t>Π.Ε. Ηλείας </a:t>
            </a:r>
          </a:p>
        </p:txBody>
      </p:sp>
      <p:sp>
        <p:nvSpPr>
          <p:cNvPr id="29" name="TextBox 28">
            <a:extLst>
              <a:ext uri="{FF2B5EF4-FFF2-40B4-BE49-F238E27FC236}">
                <a16:creationId xmlns:a16="http://schemas.microsoft.com/office/drawing/2014/main" xmlns="" id="{AA2A5A33-6EF1-F282-FE8A-8BB40AAFEFF2}"/>
              </a:ext>
            </a:extLst>
          </p:cNvPr>
          <p:cNvSpPr txBox="1"/>
          <p:nvPr/>
        </p:nvSpPr>
        <p:spPr>
          <a:xfrm>
            <a:off x="4010505" y="3147134"/>
            <a:ext cx="583660" cy="276999"/>
          </a:xfrm>
          <a:prstGeom prst="rect">
            <a:avLst/>
          </a:prstGeom>
          <a:noFill/>
        </p:spPr>
        <p:txBody>
          <a:bodyPr wrap="square" rtlCol="0">
            <a:spAutoFit/>
          </a:bodyPr>
          <a:lstStyle/>
          <a:p>
            <a:r>
              <a:rPr lang="en-US" sz="1200" dirty="0"/>
              <a:t>2,0%</a:t>
            </a:r>
            <a:endParaRPr lang="el-GR" sz="1200" dirty="0"/>
          </a:p>
        </p:txBody>
      </p:sp>
      <p:sp>
        <p:nvSpPr>
          <p:cNvPr id="35" name="TextBox 34">
            <a:extLst>
              <a:ext uri="{FF2B5EF4-FFF2-40B4-BE49-F238E27FC236}">
                <a16:creationId xmlns:a16="http://schemas.microsoft.com/office/drawing/2014/main" xmlns="" id="{27C96812-867D-A688-1EFE-D189E2E8CB14}"/>
              </a:ext>
            </a:extLst>
          </p:cNvPr>
          <p:cNvSpPr txBox="1"/>
          <p:nvPr/>
        </p:nvSpPr>
        <p:spPr>
          <a:xfrm>
            <a:off x="1276774" y="2769551"/>
            <a:ext cx="583660" cy="276999"/>
          </a:xfrm>
          <a:prstGeom prst="rect">
            <a:avLst/>
          </a:prstGeom>
          <a:noFill/>
        </p:spPr>
        <p:txBody>
          <a:bodyPr wrap="square" rtlCol="0">
            <a:spAutoFit/>
          </a:bodyPr>
          <a:lstStyle/>
          <a:p>
            <a:r>
              <a:rPr lang="en-US" sz="1200" dirty="0"/>
              <a:t>17,3%</a:t>
            </a:r>
            <a:endParaRPr lang="el-GR" sz="1200" dirty="0"/>
          </a:p>
        </p:txBody>
      </p:sp>
      <p:sp>
        <p:nvSpPr>
          <p:cNvPr id="36" name="TextBox 35">
            <a:extLst>
              <a:ext uri="{FF2B5EF4-FFF2-40B4-BE49-F238E27FC236}">
                <a16:creationId xmlns:a16="http://schemas.microsoft.com/office/drawing/2014/main" xmlns="" id="{2DB1281F-B62E-69DB-6064-80214A8C60B1}"/>
              </a:ext>
            </a:extLst>
          </p:cNvPr>
          <p:cNvSpPr txBox="1"/>
          <p:nvPr/>
        </p:nvSpPr>
        <p:spPr>
          <a:xfrm>
            <a:off x="3354458" y="3178467"/>
            <a:ext cx="583660" cy="276999"/>
          </a:xfrm>
          <a:prstGeom prst="rect">
            <a:avLst/>
          </a:prstGeom>
          <a:noFill/>
        </p:spPr>
        <p:txBody>
          <a:bodyPr wrap="square" rtlCol="0">
            <a:spAutoFit/>
          </a:bodyPr>
          <a:lstStyle/>
          <a:p>
            <a:r>
              <a:rPr lang="en-US" sz="1200" dirty="0"/>
              <a:t>0,9%</a:t>
            </a:r>
            <a:endParaRPr lang="el-GR" sz="1200" dirty="0"/>
          </a:p>
        </p:txBody>
      </p:sp>
      <p:sp>
        <p:nvSpPr>
          <p:cNvPr id="33" name="TextBox 32">
            <a:extLst>
              <a:ext uri="{FF2B5EF4-FFF2-40B4-BE49-F238E27FC236}">
                <a16:creationId xmlns:a16="http://schemas.microsoft.com/office/drawing/2014/main" xmlns="" id="{6829278C-F07E-0FA3-0ED7-2987F891C6C0}"/>
              </a:ext>
            </a:extLst>
          </p:cNvPr>
          <p:cNvSpPr txBox="1"/>
          <p:nvPr/>
        </p:nvSpPr>
        <p:spPr>
          <a:xfrm>
            <a:off x="5320021" y="3075037"/>
            <a:ext cx="583660" cy="276999"/>
          </a:xfrm>
          <a:prstGeom prst="rect">
            <a:avLst/>
          </a:prstGeom>
          <a:noFill/>
        </p:spPr>
        <p:txBody>
          <a:bodyPr wrap="square" rtlCol="0">
            <a:spAutoFit/>
          </a:bodyPr>
          <a:lstStyle/>
          <a:p>
            <a:r>
              <a:rPr lang="en-US" sz="1200" dirty="0"/>
              <a:t>7,8%</a:t>
            </a:r>
            <a:endParaRPr lang="el-GR" sz="1200" dirty="0"/>
          </a:p>
        </p:txBody>
      </p:sp>
      <p:sp>
        <p:nvSpPr>
          <p:cNvPr id="34" name="TextBox 33">
            <a:extLst>
              <a:ext uri="{FF2B5EF4-FFF2-40B4-BE49-F238E27FC236}">
                <a16:creationId xmlns:a16="http://schemas.microsoft.com/office/drawing/2014/main" xmlns="" id="{465DFA07-7EC3-CC3B-1225-88DCC8440BE8}"/>
              </a:ext>
            </a:extLst>
          </p:cNvPr>
          <p:cNvSpPr txBox="1"/>
          <p:nvPr/>
        </p:nvSpPr>
        <p:spPr>
          <a:xfrm>
            <a:off x="6534868" y="1388034"/>
            <a:ext cx="583660" cy="276999"/>
          </a:xfrm>
          <a:prstGeom prst="rect">
            <a:avLst/>
          </a:prstGeom>
          <a:noFill/>
        </p:spPr>
        <p:txBody>
          <a:bodyPr wrap="square" rtlCol="0">
            <a:spAutoFit/>
          </a:bodyPr>
          <a:lstStyle/>
          <a:p>
            <a:r>
              <a:rPr lang="en-US" sz="1200" dirty="0"/>
              <a:t>42,2%</a:t>
            </a:r>
            <a:endParaRPr lang="el-GR" sz="1200" dirty="0"/>
          </a:p>
        </p:txBody>
      </p:sp>
      <p:sp>
        <p:nvSpPr>
          <p:cNvPr id="37" name="TextBox 36">
            <a:extLst>
              <a:ext uri="{FF2B5EF4-FFF2-40B4-BE49-F238E27FC236}">
                <a16:creationId xmlns:a16="http://schemas.microsoft.com/office/drawing/2014/main" xmlns="" id="{C9565B7E-178E-2378-88E8-9841B86CBE18}"/>
              </a:ext>
            </a:extLst>
          </p:cNvPr>
          <p:cNvSpPr txBox="1"/>
          <p:nvPr/>
        </p:nvSpPr>
        <p:spPr>
          <a:xfrm>
            <a:off x="7174433" y="2077482"/>
            <a:ext cx="583660" cy="276999"/>
          </a:xfrm>
          <a:prstGeom prst="rect">
            <a:avLst/>
          </a:prstGeom>
          <a:noFill/>
        </p:spPr>
        <p:txBody>
          <a:bodyPr wrap="square" rtlCol="0">
            <a:spAutoFit/>
          </a:bodyPr>
          <a:lstStyle/>
          <a:p>
            <a:r>
              <a:rPr lang="en-US" sz="1200" dirty="0"/>
              <a:t>28,0%</a:t>
            </a:r>
            <a:endParaRPr lang="el-GR" sz="1200" dirty="0"/>
          </a:p>
        </p:txBody>
      </p:sp>
      <p:sp>
        <p:nvSpPr>
          <p:cNvPr id="50" name="TextBox 49">
            <a:extLst>
              <a:ext uri="{FF2B5EF4-FFF2-40B4-BE49-F238E27FC236}">
                <a16:creationId xmlns:a16="http://schemas.microsoft.com/office/drawing/2014/main" xmlns="" id="{8F9E6176-C823-2B07-0CB6-709D59470CFE}"/>
              </a:ext>
            </a:extLst>
          </p:cNvPr>
          <p:cNvSpPr txBox="1"/>
          <p:nvPr/>
        </p:nvSpPr>
        <p:spPr>
          <a:xfrm>
            <a:off x="8492194" y="3144656"/>
            <a:ext cx="583660" cy="276999"/>
          </a:xfrm>
          <a:prstGeom prst="rect">
            <a:avLst/>
          </a:prstGeom>
          <a:noFill/>
        </p:spPr>
        <p:txBody>
          <a:bodyPr wrap="square" rtlCol="0">
            <a:spAutoFit/>
          </a:bodyPr>
          <a:lstStyle/>
          <a:p>
            <a:r>
              <a:rPr lang="en-US" sz="1200" dirty="0"/>
              <a:t>3,0%</a:t>
            </a:r>
            <a:endParaRPr lang="el-GR" sz="1200" dirty="0"/>
          </a:p>
        </p:txBody>
      </p:sp>
      <p:sp>
        <p:nvSpPr>
          <p:cNvPr id="51" name="TextBox 50">
            <a:extLst>
              <a:ext uri="{FF2B5EF4-FFF2-40B4-BE49-F238E27FC236}">
                <a16:creationId xmlns:a16="http://schemas.microsoft.com/office/drawing/2014/main" xmlns="" id="{780E3445-3807-714D-7BBA-395C9E1158A2}"/>
              </a:ext>
            </a:extLst>
          </p:cNvPr>
          <p:cNvSpPr txBox="1"/>
          <p:nvPr/>
        </p:nvSpPr>
        <p:spPr>
          <a:xfrm>
            <a:off x="5902382" y="2609168"/>
            <a:ext cx="583660" cy="276999"/>
          </a:xfrm>
          <a:prstGeom prst="rect">
            <a:avLst/>
          </a:prstGeom>
          <a:noFill/>
        </p:spPr>
        <p:txBody>
          <a:bodyPr wrap="square" rtlCol="0">
            <a:spAutoFit/>
          </a:bodyPr>
          <a:lstStyle/>
          <a:p>
            <a:r>
              <a:rPr lang="en-US" sz="1200" dirty="0"/>
              <a:t>17,5%</a:t>
            </a:r>
            <a:endParaRPr lang="el-GR" sz="1200" dirty="0"/>
          </a:p>
        </p:txBody>
      </p:sp>
      <p:sp>
        <p:nvSpPr>
          <p:cNvPr id="52" name="TextBox 51">
            <a:extLst>
              <a:ext uri="{FF2B5EF4-FFF2-40B4-BE49-F238E27FC236}">
                <a16:creationId xmlns:a16="http://schemas.microsoft.com/office/drawing/2014/main" xmlns="" id="{C163C777-1406-3257-D552-A7686610FDC3}"/>
              </a:ext>
            </a:extLst>
          </p:cNvPr>
          <p:cNvSpPr txBox="1"/>
          <p:nvPr/>
        </p:nvSpPr>
        <p:spPr>
          <a:xfrm>
            <a:off x="7848695" y="3185566"/>
            <a:ext cx="583660" cy="276999"/>
          </a:xfrm>
          <a:prstGeom prst="rect">
            <a:avLst/>
          </a:prstGeom>
          <a:noFill/>
        </p:spPr>
        <p:txBody>
          <a:bodyPr wrap="square" rtlCol="0">
            <a:spAutoFit/>
          </a:bodyPr>
          <a:lstStyle/>
          <a:p>
            <a:r>
              <a:rPr lang="en-US" sz="1200" dirty="0"/>
              <a:t>1,5%</a:t>
            </a:r>
            <a:endParaRPr lang="el-GR" sz="1200" dirty="0"/>
          </a:p>
        </p:txBody>
      </p:sp>
      <p:sp>
        <p:nvSpPr>
          <p:cNvPr id="53" name="TextBox 52">
            <a:extLst>
              <a:ext uri="{FF2B5EF4-FFF2-40B4-BE49-F238E27FC236}">
                <a16:creationId xmlns:a16="http://schemas.microsoft.com/office/drawing/2014/main" xmlns="" id="{EE849B48-9691-F0B5-846E-41BCD591B466}"/>
              </a:ext>
            </a:extLst>
          </p:cNvPr>
          <p:cNvSpPr txBox="1"/>
          <p:nvPr/>
        </p:nvSpPr>
        <p:spPr>
          <a:xfrm>
            <a:off x="710447" y="5972386"/>
            <a:ext cx="583660" cy="276999"/>
          </a:xfrm>
          <a:prstGeom prst="rect">
            <a:avLst/>
          </a:prstGeom>
          <a:noFill/>
        </p:spPr>
        <p:txBody>
          <a:bodyPr wrap="square" rtlCol="0">
            <a:spAutoFit/>
          </a:bodyPr>
          <a:lstStyle/>
          <a:p>
            <a:r>
              <a:rPr lang="en-US" sz="1200" dirty="0"/>
              <a:t>8,0%</a:t>
            </a:r>
            <a:endParaRPr lang="el-GR" sz="1200" dirty="0"/>
          </a:p>
        </p:txBody>
      </p:sp>
      <p:sp>
        <p:nvSpPr>
          <p:cNvPr id="54" name="TextBox 53">
            <a:extLst>
              <a:ext uri="{FF2B5EF4-FFF2-40B4-BE49-F238E27FC236}">
                <a16:creationId xmlns:a16="http://schemas.microsoft.com/office/drawing/2014/main" xmlns="" id="{E6F45CE5-4F88-42D7-CE24-285A54AEDA2F}"/>
              </a:ext>
            </a:extLst>
          </p:cNvPr>
          <p:cNvSpPr txBox="1"/>
          <p:nvPr/>
        </p:nvSpPr>
        <p:spPr>
          <a:xfrm>
            <a:off x="2315480" y="4303982"/>
            <a:ext cx="583660" cy="276999"/>
          </a:xfrm>
          <a:prstGeom prst="rect">
            <a:avLst/>
          </a:prstGeom>
          <a:noFill/>
        </p:spPr>
        <p:txBody>
          <a:bodyPr wrap="square" rtlCol="0">
            <a:spAutoFit/>
          </a:bodyPr>
          <a:lstStyle/>
          <a:p>
            <a:r>
              <a:rPr lang="en-US" sz="1200" dirty="0"/>
              <a:t>49,8%</a:t>
            </a:r>
            <a:endParaRPr lang="el-GR" sz="1200" dirty="0"/>
          </a:p>
        </p:txBody>
      </p:sp>
      <p:sp>
        <p:nvSpPr>
          <p:cNvPr id="55" name="TextBox 54">
            <a:extLst>
              <a:ext uri="{FF2B5EF4-FFF2-40B4-BE49-F238E27FC236}">
                <a16:creationId xmlns:a16="http://schemas.microsoft.com/office/drawing/2014/main" xmlns="" id="{C1249FF5-FDFC-6979-11BD-B8112D1941C7}"/>
              </a:ext>
            </a:extLst>
          </p:cNvPr>
          <p:cNvSpPr txBox="1"/>
          <p:nvPr/>
        </p:nvSpPr>
        <p:spPr>
          <a:xfrm>
            <a:off x="3200698" y="5636748"/>
            <a:ext cx="583660" cy="276999"/>
          </a:xfrm>
          <a:prstGeom prst="rect">
            <a:avLst/>
          </a:prstGeom>
          <a:noFill/>
        </p:spPr>
        <p:txBody>
          <a:bodyPr wrap="square" rtlCol="0">
            <a:spAutoFit/>
          </a:bodyPr>
          <a:lstStyle/>
          <a:p>
            <a:r>
              <a:rPr lang="en-US" sz="1200" dirty="0"/>
              <a:t>17,0%</a:t>
            </a:r>
            <a:endParaRPr lang="el-GR" sz="1200" dirty="0"/>
          </a:p>
        </p:txBody>
      </p:sp>
      <p:sp>
        <p:nvSpPr>
          <p:cNvPr id="56" name="TextBox 55">
            <a:extLst>
              <a:ext uri="{FF2B5EF4-FFF2-40B4-BE49-F238E27FC236}">
                <a16:creationId xmlns:a16="http://schemas.microsoft.com/office/drawing/2014/main" xmlns="" id="{600E6885-C6B4-0E6F-C664-8C4EBABC65F0}"/>
              </a:ext>
            </a:extLst>
          </p:cNvPr>
          <p:cNvSpPr txBox="1"/>
          <p:nvPr/>
        </p:nvSpPr>
        <p:spPr>
          <a:xfrm>
            <a:off x="4077172" y="6051733"/>
            <a:ext cx="583660" cy="276999"/>
          </a:xfrm>
          <a:prstGeom prst="rect">
            <a:avLst/>
          </a:prstGeom>
          <a:noFill/>
        </p:spPr>
        <p:txBody>
          <a:bodyPr wrap="square" rtlCol="0">
            <a:spAutoFit/>
          </a:bodyPr>
          <a:lstStyle/>
          <a:p>
            <a:r>
              <a:rPr lang="en-US" sz="1200" dirty="0"/>
              <a:t>1,4%</a:t>
            </a:r>
            <a:endParaRPr lang="el-GR" sz="1200" dirty="0"/>
          </a:p>
        </p:txBody>
      </p:sp>
      <p:sp>
        <p:nvSpPr>
          <p:cNvPr id="57" name="TextBox 56">
            <a:extLst>
              <a:ext uri="{FF2B5EF4-FFF2-40B4-BE49-F238E27FC236}">
                <a16:creationId xmlns:a16="http://schemas.microsoft.com/office/drawing/2014/main" xmlns="" id="{7E7B2804-5927-11A3-187B-FE8D1AED76E3}"/>
              </a:ext>
            </a:extLst>
          </p:cNvPr>
          <p:cNvSpPr txBox="1"/>
          <p:nvPr/>
        </p:nvSpPr>
        <p:spPr>
          <a:xfrm>
            <a:off x="1478512" y="5359749"/>
            <a:ext cx="583660" cy="276999"/>
          </a:xfrm>
          <a:prstGeom prst="rect">
            <a:avLst/>
          </a:prstGeom>
          <a:noFill/>
        </p:spPr>
        <p:txBody>
          <a:bodyPr wrap="square" rtlCol="0">
            <a:spAutoFit/>
          </a:bodyPr>
          <a:lstStyle/>
          <a:p>
            <a:r>
              <a:rPr lang="en-US" sz="1200" dirty="0"/>
              <a:t>23,9%</a:t>
            </a:r>
            <a:endParaRPr lang="el-GR" sz="1200" dirty="0"/>
          </a:p>
        </p:txBody>
      </p:sp>
    </p:spTree>
    <p:extLst>
      <p:ext uri="{BB962C8B-B14F-4D97-AF65-F5344CB8AC3E}">
        <p14:creationId xmlns:p14="http://schemas.microsoft.com/office/powerpoint/2010/main" xmlns="" val="1840588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Β.4. Αναφέρατε ενδεικτικά τους 3 πρώτους τρόπους που σας έρχονται στο μυαλό όταν σκέφτεστε λύσεις για τη μείωση των δαπανών ενέργειας*;</a:t>
            </a:r>
            <a:endParaRPr lang="en-US" sz="28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581001"/>
            <a:ext cx="859501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654399CB-93D9-0871-487C-CDFF1110DF22}"/>
              </a:ext>
            </a:extLst>
          </p:cNvPr>
          <p:cNvPicPr>
            <a:picLocks noChangeAspect="1"/>
          </p:cNvPicPr>
          <p:nvPr/>
        </p:nvPicPr>
        <p:blipFill>
          <a:blip r:embed="rId4"/>
          <a:stretch>
            <a:fillRect/>
          </a:stretch>
        </p:blipFill>
        <p:spPr>
          <a:xfrm>
            <a:off x="889159" y="1315552"/>
            <a:ext cx="7365682" cy="4518735"/>
          </a:xfrm>
          <a:prstGeom prst="rect">
            <a:avLst/>
          </a:prstGeom>
        </p:spPr>
      </p:pic>
      <p:sp>
        <p:nvSpPr>
          <p:cNvPr id="6" name="TextBox 5">
            <a:extLst>
              <a:ext uri="{FF2B5EF4-FFF2-40B4-BE49-F238E27FC236}">
                <a16:creationId xmlns:a16="http://schemas.microsoft.com/office/drawing/2014/main" xmlns="" id="{4464C617-0AFD-0080-763E-E0F1DC1F17D0}"/>
              </a:ext>
            </a:extLst>
          </p:cNvPr>
          <p:cNvSpPr txBox="1"/>
          <p:nvPr/>
        </p:nvSpPr>
        <p:spPr>
          <a:xfrm>
            <a:off x="0" y="6211668"/>
            <a:ext cx="7529207" cy="369332"/>
          </a:xfrm>
          <a:prstGeom prst="rect">
            <a:avLst/>
          </a:prstGeom>
          <a:noFill/>
        </p:spPr>
        <p:txBody>
          <a:bodyPr wrap="square" rtlCol="0">
            <a:spAutoFit/>
          </a:bodyPr>
          <a:lstStyle/>
          <a:p>
            <a:r>
              <a:rPr lang="el-GR" i="1" dirty="0"/>
              <a:t>*Απάντησαν 313 στους 904 ερωτώμενους από όλη την ΠΔΕ </a:t>
            </a:r>
          </a:p>
        </p:txBody>
      </p:sp>
      <p:sp>
        <p:nvSpPr>
          <p:cNvPr id="11" name="TextBox 10">
            <a:extLst>
              <a:ext uri="{FF2B5EF4-FFF2-40B4-BE49-F238E27FC236}">
                <a16:creationId xmlns:a16="http://schemas.microsoft.com/office/drawing/2014/main" xmlns="" id="{6BB50C40-F113-AFBF-26FE-D2E38F7F8A0B}"/>
              </a:ext>
            </a:extLst>
          </p:cNvPr>
          <p:cNvSpPr txBox="1"/>
          <p:nvPr/>
        </p:nvSpPr>
        <p:spPr>
          <a:xfrm>
            <a:off x="2033080" y="2188723"/>
            <a:ext cx="778213" cy="307777"/>
          </a:xfrm>
          <a:prstGeom prst="rect">
            <a:avLst/>
          </a:prstGeom>
          <a:noFill/>
        </p:spPr>
        <p:txBody>
          <a:bodyPr wrap="square" rtlCol="0">
            <a:spAutoFit/>
          </a:bodyPr>
          <a:lstStyle/>
          <a:p>
            <a:r>
              <a:rPr lang="en-US" sz="1400" dirty="0"/>
              <a:t>21,7%</a:t>
            </a:r>
            <a:endParaRPr lang="el-GR" sz="1400" dirty="0"/>
          </a:p>
        </p:txBody>
      </p:sp>
      <p:sp>
        <p:nvSpPr>
          <p:cNvPr id="32" name="TextBox 31">
            <a:extLst>
              <a:ext uri="{FF2B5EF4-FFF2-40B4-BE49-F238E27FC236}">
                <a16:creationId xmlns:a16="http://schemas.microsoft.com/office/drawing/2014/main" xmlns="" id="{3F656971-6DA0-886F-B6A9-4236D894EFBF}"/>
              </a:ext>
            </a:extLst>
          </p:cNvPr>
          <p:cNvSpPr txBox="1"/>
          <p:nvPr/>
        </p:nvSpPr>
        <p:spPr>
          <a:xfrm>
            <a:off x="2879386" y="2186968"/>
            <a:ext cx="778213" cy="307777"/>
          </a:xfrm>
          <a:prstGeom prst="rect">
            <a:avLst/>
          </a:prstGeom>
          <a:noFill/>
        </p:spPr>
        <p:txBody>
          <a:bodyPr wrap="square" rtlCol="0">
            <a:spAutoFit/>
          </a:bodyPr>
          <a:lstStyle/>
          <a:p>
            <a:r>
              <a:rPr lang="en-US" sz="1400" dirty="0"/>
              <a:t>21,7%</a:t>
            </a:r>
            <a:endParaRPr lang="el-GR" sz="1400" dirty="0"/>
          </a:p>
        </p:txBody>
      </p:sp>
      <p:sp>
        <p:nvSpPr>
          <p:cNvPr id="38" name="TextBox 37">
            <a:extLst>
              <a:ext uri="{FF2B5EF4-FFF2-40B4-BE49-F238E27FC236}">
                <a16:creationId xmlns:a16="http://schemas.microsoft.com/office/drawing/2014/main" xmlns="" id="{C11D1B4F-A107-5988-C56D-5B814AAD9476}"/>
              </a:ext>
            </a:extLst>
          </p:cNvPr>
          <p:cNvSpPr txBox="1"/>
          <p:nvPr/>
        </p:nvSpPr>
        <p:spPr>
          <a:xfrm>
            <a:off x="3725692" y="2039297"/>
            <a:ext cx="778213" cy="307777"/>
          </a:xfrm>
          <a:prstGeom prst="rect">
            <a:avLst/>
          </a:prstGeom>
          <a:noFill/>
        </p:spPr>
        <p:txBody>
          <a:bodyPr wrap="square" rtlCol="0">
            <a:spAutoFit/>
          </a:bodyPr>
          <a:lstStyle/>
          <a:p>
            <a:r>
              <a:rPr lang="en-US" sz="1400" dirty="0"/>
              <a:t>23,3%</a:t>
            </a:r>
            <a:endParaRPr lang="el-GR" sz="1400" dirty="0"/>
          </a:p>
        </p:txBody>
      </p:sp>
      <p:sp>
        <p:nvSpPr>
          <p:cNvPr id="39" name="TextBox 38">
            <a:extLst>
              <a:ext uri="{FF2B5EF4-FFF2-40B4-BE49-F238E27FC236}">
                <a16:creationId xmlns:a16="http://schemas.microsoft.com/office/drawing/2014/main" xmlns="" id="{8112D45E-F05D-1868-200D-E9FB5AD9AFA9}"/>
              </a:ext>
            </a:extLst>
          </p:cNvPr>
          <p:cNvSpPr txBox="1"/>
          <p:nvPr/>
        </p:nvSpPr>
        <p:spPr>
          <a:xfrm>
            <a:off x="4649822" y="3360030"/>
            <a:ext cx="778213" cy="307777"/>
          </a:xfrm>
          <a:prstGeom prst="rect">
            <a:avLst/>
          </a:prstGeom>
          <a:noFill/>
        </p:spPr>
        <p:txBody>
          <a:bodyPr wrap="square" rtlCol="0">
            <a:spAutoFit/>
          </a:bodyPr>
          <a:lstStyle/>
          <a:p>
            <a:r>
              <a:rPr lang="en-US" sz="1400" dirty="0"/>
              <a:t>2,2 %</a:t>
            </a:r>
            <a:endParaRPr lang="el-GR" sz="1400" dirty="0"/>
          </a:p>
        </p:txBody>
      </p:sp>
      <p:sp>
        <p:nvSpPr>
          <p:cNvPr id="40" name="TextBox 39">
            <a:extLst>
              <a:ext uri="{FF2B5EF4-FFF2-40B4-BE49-F238E27FC236}">
                <a16:creationId xmlns:a16="http://schemas.microsoft.com/office/drawing/2014/main" xmlns="" id="{E9755F98-C5CB-1153-B116-B92D18D77355}"/>
              </a:ext>
            </a:extLst>
          </p:cNvPr>
          <p:cNvSpPr txBox="1"/>
          <p:nvPr/>
        </p:nvSpPr>
        <p:spPr>
          <a:xfrm>
            <a:off x="5418304" y="2030014"/>
            <a:ext cx="778213" cy="307777"/>
          </a:xfrm>
          <a:prstGeom prst="rect">
            <a:avLst/>
          </a:prstGeom>
          <a:noFill/>
        </p:spPr>
        <p:txBody>
          <a:bodyPr wrap="square" rtlCol="0">
            <a:spAutoFit/>
          </a:bodyPr>
          <a:lstStyle/>
          <a:p>
            <a:r>
              <a:rPr lang="en-US" sz="1400" dirty="0"/>
              <a:t>24,3%</a:t>
            </a:r>
            <a:endParaRPr lang="el-GR" sz="1400" dirty="0"/>
          </a:p>
        </p:txBody>
      </p:sp>
      <p:sp>
        <p:nvSpPr>
          <p:cNvPr id="41" name="TextBox 40">
            <a:extLst>
              <a:ext uri="{FF2B5EF4-FFF2-40B4-BE49-F238E27FC236}">
                <a16:creationId xmlns:a16="http://schemas.microsoft.com/office/drawing/2014/main" xmlns="" id="{0CEBB310-B8DF-CB36-747B-C733B95A6089}"/>
              </a:ext>
            </a:extLst>
          </p:cNvPr>
          <p:cNvSpPr txBox="1"/>
          <p:nvPr/>
        </p:nvSpPr>
        <p:spPr>
          <a:xfrm>
            <a:off x="6339192" y="3279103"/>
            <a:ext cx="778213" cy="307777"/>
          </a:xfrm>
          <a:prstGeom prst="rect">
            <a:avLst/>
          </a:prstGeom>
          <a:noFill/>
        </p:spPr>
        <p:txBody>
          <a:bodyPr wrap="square" rtlCol="0">
            <a:spAutoFit/>
          </a:bodyPr>
          <a:lstStyle/>
          <a:p>
            <a:r>
              <a:rPr lang="en-US" sz="1400" dirty="0"/>
              <a:t>3,5 %</a:t>
            </a:r>
            <a:endParaRPr lang="el-GR" sz="1400" dirty="0"/>
          </a:p>
        </p:txBody>
      </p:sp>
      <p:sp>
        <p:nvSpPr>
          <p:cNvPr id="42" name="TextBox 41">
            <a:extLst>
              <a:ext uri="{FF2B5EF4-FFF2-40B4-BE49-F238E27FC236}">
                <a16:creationId xmlns:a16="http://schemas.microsoft.com/office/drawing/2014/main" xmlns="" id="{AE82F77C-E255-7AA4-552D-FA4A47E879B8}"/>
              </a:ext>
            </a:extLst>
          </p:cNvPr>
          <p:cNvSpPr txBox="1"/>
          <p:nvPr/>
        </p:nvSpPr>
        <p:spPr>
          <a:xfrm>
            <a:off x="7140100" y="3267142"/>
            <a:ext cx="778213" cy="307777"/>
          </a:xfrm>
          <a:prstGeom prst="rect">
            <a:avLst/>
          </a:prstGeom>
          <a:noFill/>
        </p:spPr>
        <p:txBody>
          <a:bodyPr wrap="square" rtlCol="0">
            <a:spAutoFit/>
          </a:bodyPr>
          <a:lstStyle/>
          <a:p>
            <a:r>
              <a:rPr lang="en-US" sz="1400" dirty="0"/>
              <a:t>3,2 %</a:t>
            </a:r>
            <a:endParaRPr lang="el-GR" sz="1400" dirty="0"/>
          </a:p>
        </p:txBody>
      </p:sp>
    </p:spTree>
    <p:extLst>
      <p:ext uri="{BB962C8B-B14F-4D97-AF65-F5344CB8AC3E}">
        <p14:creationId xmlns:p14="http://schemas.microsoft.com/office/powerpoint/2010/main" xmlns="" val="1918612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Βασικές Παρατηρήσεις </a:t>
            </a:r>
            <a:r>
              <a:rPr lang="en-GB" dirty="0">
                <a:cs typeface="Times New Roman" pitchFamily="18" charset="0"/>
              </a:rPr>
              <a:t>2</a:t>
            </a:r>
            <a:r>
              <a:rPr lang="el-GR" baseline="30000" dirty="0">
                <a:cs typeface="Times New Roman" pitchFamily="18" charset="0"/>
              </a:rPr>
              <a:t>ου</a:t>
            </a:r>
            <a:r>
              <a:rPr lang="el-GR" dirty="0">
                <a:cs typeface="Times New Roman" pitchFamily="18" charset="0"/>
              </a:rPr>
              <a:t> Μέρους 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xmlns="" id="{71E3D88F-0992-286A-6E9C-DD59E992FEAB}"/>
              </a:ext>
            </a:extLst>
          </p:cNvPr>
          <p:cNvSpPr txBox="1"/>
          <p:nvPr/>
        </p:nvSpPr>
        <p:spPr>
          <a:xfrm>
            <a:off x="233465" y="1253579"/>
            <a:ext cx="8774348" cy="4893647"/>
          </a:xfrm>
          <a:prstGeom prst="rect">
            <a:avLst/>
          </a:prstGeom>
          <a:solidFill>
            <a:schemeClr val="accent2">
              <a:lumMod val="60000"/>
              <a:lumOff val="40000"/>
              <a:alpha val="0"/>
            </a:schemeClr>
          </a:solidFill>
        </p:spPr>
        <p:txBody>
          <a:bodyPr wrap="square" rtlCol="0">
            <a:spAutoFit/>
          </a:bodyPr>
          <a:lstStyle/>
          <a:p>
            <a:pPr marL="285750" indent="-285750">
              <a:buFont typeface="Arial" panose="020B0604020202020204" pitchFamily="34" charset="0"/>
              <a:buChar char="•"/>
            </a:pPr>
            <a:r>
              <a:rPr lang="el-GR" sz="2000" dirty="0"/>
              <a:t>Οι επιχειρηματίες της Περιφέρειας Δυτικής Ελλάδας σε ποσοστό </a:t>
            </a:r>
            <a:r>
              <a:rPr lang="el-GR" sz="2000" b="1" dirty="0">
                <a:solidFill>
                  <a:srgbClr val="C00000"/>
                </a:solidFill>
              </a:rPr>
              <a:t>53,8%</a:t>
            </a:r>
            <a:r>
              <a:rPr lang="el-GR" sz="2000" dirty="0"/>
              <a:t> πιστεύουν ότι γνωρίζουν πως να αντιμετωπίσουν το αυξανόμενο κόστος ενέργειας</a:t>
            </a:r>
          </a:p>
          <a:p>
            <a:endParaRPr lang="el-GR" sz="2000" dirty="0"/>
          </a:p>
          <a:p>
            <a:pPr marL="285750" indent="-285750">
              <a:buFont typeface="Arial" panose="020B0604020202020204" pitchFamily="34" charset="0"/>
              <a:buChar char="•"/>
            </a:pPr>
            <a:r>
              <a:rPr lang="el-GR" sz="2000" dirty="0"/>
              <a:t>Θεωρούν ότι οι πολιτικές της </a:t>
            </a:r>
            <a:r>
              <a:rPr lang="el-GR" sz="2000" dirty="0">
                <a:solidFill>
                  <a:srgbClr val="C00000"/>
                </a:solidFill>
              </a:rPr>
              <a:t>Ευρωπαϊκής Ένωσης </a:t>
            </a:r>
            <a:r>
              <a:rPr lang="el-GR" sz="2000" dirty="0"/>
              <a:t>(44,9%), οι </a:t>
            </a:r>
            <a:r>
              <a:rPr lang="el-GR" sz="2000" dirty="0">
                <a:solidFill>
                  <a:srgbClr val="C00000"/>
                </a:solidFill>
              </a:rPr>
              <a:t>Εθνικές Πολιτικές </a:t>
            </a:r>
            <a:r>
              <a:rPr lang="el-GR" sz="2000" dirty="0"/>
              <a:t>για την Ενέργεια (30%) και άλλοι Γεωπολιτικοί λόγοι (14,3%) ευθύνονται για την αύξηση του κόστους ενέργειας</a:t>
            </a:r>
          </a:p>
          <a:p>
            <a:endParaRPr lang="el-GR" sz="2000" dirty="0"/>
          </a:p>
          <a:p>
            <a:pPr marL="285750" indent="-285750">
              <a:buFont typeface="Arial" panose="020B0604020202020204" pitchFamily="34" charset="0"/>
              <a:buChar char="•"/>
            </a:pPr>
            <a:r>
              <a:rPr lang="el-GR" sz="2000" dirty="0"/>
              <a:t>Θεωρούν πως την ευθύνη για την προστασία των επιχειρήσεων από τις αυξήσεις θα πρέπει να την έχει:</a:t>
            </a:r>
          </a:p>
          <a:p>
            <a:pPr marL="800100" lvl="1" indent="-342900">
              <a:buFont typeface="+mj-lt"/>
              <a:buAutoNum type="arabicPeriod"/>
            </a:pPr>
            <a:r>
              <a:rPr lang="el-GR" sz="2000" dirty="0"/>
              <a:t>Η </a:t>
            </a:r>
            <a:r>
              <a:rPr lang="el-GR" sz="2000" dirty="0">
                <a:solidFill>
                  <a:srgbClr val="C00000"/>
                </a:solidFill>
              </a:rPr>
              <a:t>κυβέρνηση</a:t>
            </a:r>
            <a:r>
              <a:rPr lang="el-GR" sz="2000" dirty="0"/>
              <a:t> (45,6%)</a:t>
            </a:r>
          </a:p>
          <a:p>
            <a:pPr marL="800100" lvl="1" indent="-342900">
              <a:buFont typeface="+mj-lt"/>
              <a:buAutoNum type="arabicPeriod"/>
            </a:pPr>
            <a:r>
              <a:rPr lang="el-GR" sz="2000" dirty="0">
                <a:solidFill>
                  <a:srgbClr val="C00000"/>
                </a:solidFill>
              </a:rPr>
              <a:t>Η Ευρωπαϊκή Ένωση </a:t>
            </a:r>
            <a:r>
              <a:rPr lang="el-GR" sz="2000" dirty="0"/>
              <a:t>(23,5%)</a:t>
            </a:r>
          </a:p>
          <a:p>
            <a:pPr marL="800100" lvl="1" indent="-342900">
              <a:buFont typeface="+mj-lt"/>
              <a:buAutoNum type="arabicPeriod"/>
            </a:pPr>
            <a:r>
              <a:rPr lang="el-GR" sz="2000" dirty="0"/>
              <a:t>Η ΔΕΗ (19,5%)</a:t>
            </a:r>
          </a:p>
          <a:p>
            <a:pPr marL="800100" lvl="1" indent="-342900">
              <a:buFont typeface="+mj-lt"/>
              <a:buAutoNum type="arabicPeriod"/>
            </a:pPr>
            <a:r>
              <a:rPr lang="el-GR" sz="2000" dirty="0"/>
              <a:t>Δομές της Περιφέρειας και των Επιμελητηρίων (8,5%)</a:t>
            </a:r>
          </a:p>
          <a:p>
            <a:pPr marL="342900" indent="-342900">
              <a:buFont typeface="Arial" panose="020B0604020202020204" pitchFamily="34" charset="0"/>
              <a:buChar char="•"/>
            </a:pPr>
            <a:endParaRPr lang="el-GR" sz="1400" dirty="0"/>
          </a:p>
          <a:p>
            <a:endParaRPr lang="el-GR" dirty="0"/>
          </a:p>
        </p:txBody>
      </p:sp>
    </p:spTree>
    <p:extLst>
      <p:ext uri="{BB962C8B-B14F-4D97-AF65-F5344CB8AC3E}">
        <p14:creationId xmlns:p14="http://schemas.microsoft.com/office/powerpoint/2010/main" xmlns="" val="1958858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Βασικές Παρατηρήσεις </a:t>
            </a:r>
            <a:r>
              <a:rPr lang="en-GB" dirty="0">
                <a:cs typeface="Times New Roman" pitchFamily="18" charset="0"/>
              </a:rPr>
              <a:t>2</a:t>
            </a:r>
            <a:r>
              <a:rPr lang="el-GR" baseline="30000" dirty="0">
                <a:cs typeface="Times New Roman" pitchFamily="18" charset="0"/>
              </a:rPr>
              <a:t>ου</a:t>
            </a:r>
            <a:r>
              <a:rPr lang="el-GR" dirty="0">
                <a:cs typeface="Times New Roman" pitchFamily="18" charset="0"/>
              </a:rPr>
              <a:t> Μέρους ΙΙ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xmlns="" id="{71E3D88F-0992-286A-6E9C-DD59E992FEAB}"/>
              </a:ext>
            </a:extLst>
          </p:cNvPr>
          <p:cNvSpPr txBox="1"/>
          <p:nvPr/>
        </p:nvSpPr>
        <p:spPr>
          <a:xfrm>
            <a:off x="233465" y="1253579"/>
            <a:ext cx="8774348" cy="4985980"/>
          </a:xfrm>
          <a:prstGeom prst="rect">
            <a:avLst/>
          </a:prstGeom>
          <a:solidFill>
            <a:schemeClr val="accent2">
              <a:lumMod val="60000"/>
              <a:lumOff val="40000"/>
              <a:alpha val="0"/>
            </a:schemeClr>
          </a:solidFill>
        </p:spPr>
        <p:txBody>
          <a:bodyPr wrap="square" rtlCol="0">
            <a:spAutoFit/>
          </a:bodyPr>
          <a:lstStyle/>
          <a:p>
            <a:pPr marL="342900" indent="-342900">
              <a:buFont typeface="Arial" panose="020B0604020202020204" pitchFamily="34" charset="0"/>
              <a:buChar char="•"/>
            </a:pPr>
            <a:r>
              <a:rPr lang="el-GR" sz="2000" dirty="0"/>
              <a:t>Εδώ διαπιστώνεται ότι ενώ οι εκπρόσωποι των επιχειρήσεων θεωρούν ότι </a:t>
            </a:r>
            <a:r>
              <a:rPr lang="el-GR" sz="2000" dirty="0">
                <a:solidFill>
                  <a:srgbClr val="C00000"/>
                </a:solidFill>
              </a:rPr>
              <a:t>ευθύνονται κυρίως οι πολιτικές της Ευρωπαϊκής Ένωσης </a:t>
            </a:r>
            <a:r>
              <a:rPr lang="el-GR" sz="2000" dirty="0"/>
              <a:t>για την αύξηση του κόστους ενέργειας θεωρούν ότι </a:t>
            </a:r>
            <a:r>
              <a:rPr lang="el-GR" sz="2000" dirty="0">
                <a:solidFill>
                  <a:srgbClr val="C00000"/>
                </a:solidFill>
              </a:rPr>
              <a:t>πρέπει να τους προστατεύσει έναντι των πολιτικών αυτών η κυβέρνηση με πρωτοβουλίες της</a:t>
            </a:r>
          </a:p>
          <a:p>
            <a:endParaRPr lang="el-GR" sz="2000" dirty="0">
              <a:solidFill>
                <a:srgbClr val="C00000"/>
              </a:solidFill>
            </a:endParaRPr>
          </a:p>
          <a:p>
            <a:pPr marL="342900" indent="-342900">
              <a:buFont typeface="Arial" panose="020B0604020202020204" pitchFamily="34" charset="0"/>
              <a:buChar char="•"/>
            </a:pPr>
            <a:r>
              <a:rPr lang="el-GR" sz="2000" dirty="0"/>
              <a:t>Αυθόρμητα οι Επιχειρηματίες της ΠΔΕ θεωρούν ότι μπορούν να αντιμετωπίσουν την Ενεργειακή Κρίση με τους παρακάτω τρόπους:</a:t>
            </a:r>
          </a:p>
          <a:p>
            <a:pPr marL="1257300" lvl="2" indent="-342900">
              <a:buFont typeface="+mj-lt"/>
              <a:buAutoNum type="arabicPeriod"/>
            </a:pPr>
            <a:r>
              <a:rPr lang="el-GR" sz="2000" dirty="0">
                <a:solidFill>
                  <a:srgbClr val="C00000"/>
                </a:solidFill>
                <a:effectLst/>
                <a:ea typeface="Calibri" panose="020F0502020204030204" pitchFamily="34" charset="0"/>
                <a:cs typeface="Times New Roman" panose="02020603050405020304" pitchFamily="18" charset="0"/>
              </a:rPr>
              <a:t>Μείωση κατανάλωσης/ θερμοστάτες/ περιορισμός σπατάλης</a:t>
            </a:r>
          </a:p>
          <a:p>
            <a:pPr marL="1257300" lvl="2" indent="-342900">
              <a:buFont typeface="+mj-lt"/>
              <a:buAutoNum type="arabicPeriod"/>
            </a:pPr>
            <a:r>
              <a:rPr lang="el-GR" sz="2000" dirty="0">
                <a:solidFill>
                  <a:srgbClr val="C00000"/>
                </a:solidFill>
                <a:effectLst/>
                <a:ea typeface="Calibri" panose="020F0502020204030204" pitchFamily="34" charset="0"/>
                <a:cs typeface="Times New Roman" panose="02020603050405020304" pitchFamily="18" charset="0"/>
              </a:rPr>
              <a:t>Αντικατάσταση παλαιών συσκευών και λαμπτήρων με νέες μεγαλύτερης ενεργειακής απόδοσης</a:t>
            </a:r>
          </a:p>
          <a:p>
            <a:pPr marL="1257300" lvl="2" indent="-342900">
              <a:buFont typeface="+mj-lt"/>
              <a:buAutoNum type="arabicPeriod"/>
            </a:pPr>
            <a:r>
              <a:rPr lang="el-GR" sz="2000" dirty="0">
                <a:solidFill>
                  <a:srgbClr val="C00000"/>
                </a:solidFill>
                <a:effectLst/>
                <a:ea typeface="Calibri" panose="020F0502020204030204" pitchFamily="34" charset="0"/>
                <a:cs typeface="Times New Roman" panose="02020603050405020304" pitchFamily="18" charset="0"/>
              </a:rPr>
              <a:t>Χρήση ανανεώσιμων πηγών ενέργειας (Αιολική/ φωτοβολταικά κτλ.)</a:t>
            </a:r>
          </a:p>
          <a:p>
            <a:pPr marL="1257300" lvl="2" indent="-342900">
              <a:buFont typeface="+mj-lt"/>
              <a:buAutoNum type="arabicPeriod"/>
            </a:pPr>
            <a:r>
              <a:rPr lang="el-GR" sz="2000" dirty="0">
                <a:effectLst/>
                <a:ea typeface="Calibri" panose="020F0502020204030204" pitchFamily="34" charset="0"/>
                <a:cs typeface="Times New Roman" panose="02020603050405020304" pitchFamily="18" charset="0"/>
              </a:rPr>
              <a:t>Αλλαγή παρόχου ρεύματος</a:t>
            </a:r>
          </a:p>
          <a:p>
            <a:pPr marL="1257300" lvl="2" indent="-342900">
              <a:buFont typeface="+mj-lt"/>
              <a:buAutoNum type="arabicPeriod"/>
            </a:pPr>
            <a:r>
              <a:rPr lang="el-GR" sz="2000" dirty="0">
                <a:effectLst/>
                <a:ea typeface="Calibri" panose="020F0502020204030204" pitchFamily="34" charset="0"/>
                <a:cs typeface="Times New Roman" panose="02020603050405020304" pitchFamily="18" charset="0"/>
              </a:rPr>
              <a:t>Ενεργειακή αναβάθμιση κτηρίων με κρατική χρηματοδότηση/ επιδοτήσεις</a:t>
            </a:r>
          </a:p>
          <a:p>
            <a:pPr marL="1257300" lvl="2" indent="-342900">
              <a:buFont typeface="+mj-lt"/>
              <a:buAutoNum type="arabicPeriod"/>
            </a:pPr>
            <a:r>
              <a:rPr lang="el-GR" sz="2000" dirty="0">
                <a:effectLst/>
                <a:ea typeface="Calibri" panose="020F0502020204030204" pitchFamily="34" charset="0"/>
                <a:cs typeface="Times New Roman" panose="02020603050405020304" pitchFamily="18" charset="0"/>
              </a:rPr>
              <a:t>Στρατηγικές πράσινης ανάπτυξης/ οικονομίας</a:t>
            </a:r>
          </a:p>
          <a:p>
            <a:endParaRPr lang="el-GR" dirty="0"/>
          </a:p>
        </p:txBody>
      </p:sp>
    </p:spTree>
    <p:extLst>
      <p:ext uri="{BB962C8B-B14F-4D97-AF65-F5344CB8AC3E}">
        <p14:creationId xmlns:p14="http://schemas.microsoft.com/office/powerpoint/2010/main" xmlns="" val="788419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Τρίτο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5EDD4656-B815-40F9-8392-6BE09117139B}"/>
              </a:ext>
            </a:extLst>
          </p:cNvPr>
          <p:cNvSpPr txBox="1"/>
          <p:nvPr/>
        </p:nvSpPr>
        <p:spPr>
          <a:xfrm>
            <a:off x="539885" y="1952241"/>
            <a:ext cx="806423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C00000"/>
                </a:solidFill>
                <a:effectLst/>
                <a:uLnTx/>
                <a:uFillTx/>
                <a:latin typeface="Calibri"/>
                <a:ea typeface="+mn-ea"/>
                <a:cs typeface="+mn-cs"/>
              </a:rPr>
              <a:t>Επιπτώσεις της Αύξησης του Ενεργειακού Κόστους σε Βασικούς Δείκτες των Επιχειρήσεων της Περιφέρειας Δυτικής Ελλάδας</a:t>
            </a:r>
            <a:endParaRPr kumimoji="0" lang="el-GR" sz="32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xmlns="" val="1779764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Αντιλαμβανόμενη Αύξηση του Ενεργειακού Κόστους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81F4C8B8-A236-FE3B-A819-BF2C2948EBCA}"/>
              </a:ext>
            </a:extLst>
          </p:cNvPr>
          <p:cNvPicPr>
            <a:picLocks noChangeAspect="1"/>
          </p:cNvPicPr>
          <p:nvPr/>
        </p:nvPicPr>
        <p:blipFill rotWithShape="1">
          <a:blip r:embed="rId4"/>
          <a:srcRect b="10182"/>
          <a:stretch/>
        </p:blipFill>
        <p:spPr>
          <a:xfrm>
            <a:off x="-1" y="1123950"/>
            <a:ext cx="4649821" cy="3020033"/>
          </a:xfrm>
          <a:prstGeom prst="rect">
            <a:avLst/>
          </a:prstGeom>
        </p:spPr>
      </p:pic>
      <p:pic>
        <p:nvPicPr>
          <p:cNvPr id="12" name="Picture 11">
            <a:extLst>
              <a:ext uri="{FF2B5EF4-FFF2-40B4-BE49-F238E27FC236}">
                <a16:creationId xmlns:a16="http://schemas.microsoft.com/office/drawing/2014/main" xmlns="" id="{E34BD01C-7A21-A38E-CE91-6713DD8342C1}"/>
              </a:ext>
            </a:extLst>
          </p:cNvPr>
          <p:cNvPicPr>
            <a:picLocks noChangeAspect="1"/>
          </p:cNvPicPr>
          <p:nvPr/>
        </p:nvPicPr>
        <p:blipFill rotWithShape="1">
          <a:blip r:embed="rId5"/>
          <a:srcRect b="10385"/>
          <a:stretch/>
        </p:blipFill>
        <p:spPr>
          <a:xfrm>
            <a:off x="4649821" y="1123949"/>
            <a:ext cx="4494179" cy="3020034"/>
          </a:xfrm>
          <a:prstGeom prst="rect">
            <a:avLst/>
          </a:prstGeom>
        </p:spPr>
      </p:pic>
      <p:pic>
        <p:nvPicPr>
          <p:cNvPr id="19" name="Picture 18">
            <a:extLst>
              <a:ext uri="{FF2B5EF4-FFF2-40B4-BE49-F238E27FC236}">
                <a16:creationId xmlns:a16="http://schemas.microsoft.com/office/drawing/2014/main" xmlns="" id="{254AD9E6-7A52-044B-BA78-1BD44677D5D5}"/>
              </a:ext>
            </a:extLst>
          </p:cNvPr>
          <p:cNvPicPr>
            <a:picLocks noChangeAspect="1"/>
          </p:cNvPicPr>
          <p:nvPr/>
        </p:nvPicPr>
        <p:blipFill rotWithShape="1">
          <a:blip r:embed="rId6"/>
          <a:srcRect b="13222"/>
          <a:stretch/>
        </p:blipFill>
        <p:spPr>
          <a:xfrm>
            <a:off x="0" y="4143983"/>
            <a:ext cx="4572000" cy="2554544"/>
          </a:xfrm>
          <a:prstGeom prst="rect">
            <a:avLst/>
          </a:prstGeom>
        </p:spPr>
      </p:pic>
      <p:sp>
        <p:nvSpPr>
          <p:cNvPr id="20" name="TextBox 19">
            <a:extLst>
              <a:ext uri="{FF2B5EF4-FFF2-40B4-BE49-F238E27FC236}">
                <a16:creationId xmlns:a16="http://schemas.microsoft.com/office/drawing/2014/main" xmlns="" id="{1528F1DD-A945-6A3A-20B9-4A39FF38F3BF}"/>
              </a:ext>
            </a:extLst>
          </p:cNvPr>
          <p:cNvSpPr txBox="1"/>
          <p:nvPr/>
        </p:nvSpPr>
        <p:spPr>
          <a:xfrm>
            <a:off x="4572000" y="4143982"/>
            <a:ext cx="4572000" cy="2554545"/>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Κατά μέσο όρο οι επιχειρήσεις θεωρούν ότι αυξήθηκε η μηνιαία δαπάνη:</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solidFill>
                  <a:srgbClr val="C00000"/>
                </a:solidFill>
              </a:rPr>
              <a:t>Για ρεύμα κατά +32,19% σε σχέση με πέρυσι</a:t>
            </a:r>
          </a:p>
          <a:p>
            <a:pPr marL="742950" lvl="1" indent="-285750">
              <a:buFont typeface="Wingdings" panose="05000000000000000000" pitchFamily="2" charset="2"/>
              <a:buChar char="Ø"/>
            </a:pPr>
            <a:r>
              <a:rPr lang="en-GB" sz="1600" dirty="0"/>
              <a:t>334/904  </a:t>
            </a:r>
            <a:r>
              <a:rPr lang="el-GR" sz="1600" dirty="0"/>
              <a:t>απάντησαν κατά 40% </a:t>
            </a:r>
          </a:p>
          <a:p>
            <a:pPr marL="285750" indent="-285750">
              <a:buFont typeface="Arial" panose="020B0604020202020204" pitchFamily="34" charset="0"/>
              <a:buChar char="•"/>
            </a:pPr>
            <a:r>
              <a:rPr lang="el-GR" sz="1600" dirty="0">
                <a:solidFill>
                  <a:srgbClr val="C00000"/>
                </a:solidFill>
              </a:rPr>
              <a:t>Για θέρμανση κατά +28,07% σε σχέση με πέρυσι</a:t>
            </a:r>
          </a:p>
          <a:p>
            <a:pPr marL="742950" lvl="1" indent="-285750">
              <a:buFont typeface="Wingdings" panose="05000000000000000000" pitchFamily="2" charset="2"/>
              <a:buChar char="Ø"/>
            </a:pPr>
            <a:r>
              <a:rPr lang="en-GB" sz="1600" dirty="0"/>
              <a:t>240/904 </a:t>
            </a:r>
            <a:r>
              <a:rPr lang="el-GR" sz="1600" dirty="0"/>
              <a:t>απάντησαν κατά 30%</a:t>
            </a:r>
          </a:p>
          <a:p>
            <a:pPr marL="285750" indent="-285750">
              <a:buFont typeface="Arial" panose="020B0604020202020204" pitchFamily="34" charset="0"/>
              <a:buChar char="•"/>
            </a:pPr>
            <a:r>
              <a:rPr lang="el-GR" sz="1600" dirty="0">
                <a:solidFill>
                  <a:srgbClr val="C00000"/>
                </a:solidFill>
              </a:rPr>
              <a:t>Για καύσιμα κατά +26,68% σε σχέση με πέρυσι</a:t>
            </a:r>
          </a:p>
          <a:p>
            <a:pPr marL="742950" lvl="1" indent="-285750">
              <a:buFont typeface="Wingdings" panose="05000000000000000000" pitchFamily="2" charset="2"/>
              <a:buChar char="Ø"/>
            </a:pPr>
            <a:r>
              <a:rPr lang="en-GB" sz="1600" dirty="0"/>
              <a:t>321/904</a:t>
            </a:r>
            <a:r>
              <a:rPr lang="el-GR" sz="1600" dirty="0"/>
              <a:t> απάντησαν κατά 30%</a:t>
            </a:r>
          </a:p>
          <a:p>
            <a:pPr marL="285750" indent="-285750">
              <a:buFont typeface="Arial" panose="020B0604020202020204" pitchFamily="34" charset="0"/>
              <a:buChar char="•"/>
            </a:pPr>
            <a:endParaRPr lang="el-GR" sz="1600" dirty="0"/>
          </a:p>
        </p:txBody>
      </p:sp>
      <p:sp>
        <p:nvSpPr>
          <p:cNvPr id="9" name="TextBox 8">
            <a:extLst>
              <a:ext uri="{FF2B5EF4-FFF2-40B4-BE49-F238E27FC236}">
                <a16:creationId xmlns:a16="http://schemas.microsoft.com/office/drawing/2014/main" xmlns="" id="{72D5FD81-3E93-40FA-D3C0-B90A42A21BA0}"/>
              </a:ext>
            </a:extLst>
          </p:cNvPr>
          <p:cNvSpPr txBox="1"/>
          <p:nvPr/>
        </p:nvSpPr>
        <p:spPr>
          <a:xfrm>
            <a:off x="1955259" y="1802969"/>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0" name="TextBox 9">
            <a:extLst>
              <a:ext uri="{FF2B5EF4-FFF2-40B4-BE49-F238E27FC236}">
                <a16:creationId xmlns:a16="http://schemas.microsoft.com/office/drawing/2014/main" xmlns="" id="{E5D71D92-217B-503A-B663-EC67B54D44A3}"/>
              </a:ext>
            </a:extLst>
          </p:cNvPr>
          <p:cNvSpPr txBox="1"/>
          <p:nvPr/>
        </p:nvSpPr>
        <p:spPr>
          <a:xfrm>
            <a:off x="6507804" y="1802967"/>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1" name="TextBox 10">
            <a:extLst>
              <a:ext uri="{FF2B5EF4-FFF2-40B4-BE49-F238E27FC236}">
                <a16:creationId xmlns:a16="http://schemas.microsoft.com/office/drawing/2014/main" xmlns="" id="{91AD2B19-3AD4-799A-7364-5C87570378ED}"/>
              </a:ext>
            </a:extLst>
          </p:cNvPr>
          <p:cNvSpPr txBox="1"/>
          <p:nvPr/>
        </p:nvSpPr>
        <p:spPr>
          <a:xfrm>
            <a:off x="1955259" y="4702227"/>
            <a:ext cx="1536970" cy="830997"/>
          </a:xfrm>
          <a:prstGeom prst="rect">
            <a:avLst/>
          </a:prstGeom>
          <a:noFill/>
        </p:spPr>
        <p:txBody>
          <a:bodyPr wrap="square" rtlCol="0">
            <a:spAutoFit/>
          </a:bodyPr>
          <a:lstStyle/>
          <a:p>
            <a:pPr algn="ctr"/>
            <a:r>
              <a:rPr lang="el-GR" sz="1600" b="1" dirty="0"/>
              <a:t>Περιφέρεια Δυτικής Ελλάδας</a:t>
            </a:r>
          </a:p>
        </p:txBody>
      </p:sp>
    </p:spTree>
    <p:extLst>
      <p:ext uri="{BB962C8B-B14F-4D97-AF65-F5344CB8AC3E}">
        <p14:creationId xmlns:p14="http://schemas.microsoft.com/office/powerpoint/2010/main" xmlns="" val="652768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56082F7-7F81-F23C-DF54-4E1605BA4327}"/>
              </a:ext>
            </a:extLst>
          </p:cNvPr>
          <p:cNvPicPr>
            <a:picLocks noChangeAspect="1"/>
          </p:cNvPicPr>
          <p:nvPr/>
        </p:nvPicPr>
        <p:blipFill rotWithShape="1">
          <a:blip r:embed="rId4"/>
          <a:srcRect l="5999" t="6940" r="8597" b="10589"/>
          <a:stretch/>
        </p:blipFill>
        <p:spPr>
          <a:xfrm>
            <a:off x="4404407" y="1123948"/>
            <a:ext cx="4739593" cy="2874119"/>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Γ.1. Πόσο % σε σχέση με πέρυσι έχει αυξηθεί η μηνιαία δαπάνη ρεύματος για την επιχείρησή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E59AAD02-CE84-10AC-BAE8-8D3CF72B937B}"/>
              </a:ext>
            </a:extLst>
          </p:cNvPr>
          <p:cNvPicPr>
            <a:picLocks noChangeAspect="1"/>
          </p:cNvPicPr>
          <p:nvPr/>
        </p:nvPicPr>
        <p:blipFill rotWithShape="1">
          <a:blip r:embed="rId5"/>
          <a:srcRect l="5999" t="6738" r="9246" b="9777"/>
          <a:stretch/>
        </p:blipFill>
        <p:spPr>
          <a:xfrm>
            <a:off x="0" y="1123949"/>
            <a:ext cx="4404407" cy="2874119"/>
          </a:xfrm>
          <a:prstGeom prst="rect">
            <a:avLst/>
          </a:prstGeom>
        </p:spPr>
      </p:pic>
      <p:sp>
        <p:nvSpPr>
          <p:cNvPr id="14" name="TextBox 13">
            <a:extLst>
              <a:ext uri="{FF2B5EF4-FFF2-40B4-BE49-F238E27FC236}">
                <a16:creationId xmlns:a16="http://schemas.microsoft.com/office/drawing/2014/main" xmlns="" id="{F5A31E4F-1F5F-016E-13D7-4C8ACAD6D576}"/>
              </a:ext>
            </a:extLst>
          </p:cNvPr>
          <p:cNvSpPr txBox="1"/>
          <p:nvPr/>
        </p:nvSpPr>
        <p:spPr>
          <a:xfrm>
            <a:off x="428018" y="1123948"/>
            <a:ext cx="2714089" cy="338554"/>
          </a:xfrm>
          <a:prstGeom prst="rect">
            <a:avLst/>
          </a:prstGeom>
          <a:noFill/>
        </p:spPr>
        <p:txBody>
          <a:bodyPr wrap="square" rtlCol="0">
            <a:spAutoFit/>
          </a:bodyPr>
          <a:lstStyle/>
          <a:p>
            <a:pPr algn="ctr"/>
            <a:r>
              <a:rPr lang="el-GR" sz="1600" b="1" dirty="0"/>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382407" y="1123948"/>
            <a:ext cx="1650332" cy="338554"/>
          </a:xfrm>
          <a:prstGeom prst="rect">
            <a:avLst/>
          </a:prstGeom>
          <a:noFill/>
        </p:spPr>
        <p:txBody>
          <a:bodyPr wrap="square" rtlCol="0">
            <a:spAutoFit/>
          </a:bodyPr>
          <a:lstStyle/>
          <a:p>
            <a:pPr algn="ctr"/>
            <a:r>
              <a:rPr lang="el-GR" sz="1600" b="1" dirty="0"/>
              <a:t>Π.Ε. Αχαΐας </a:t>
            </a:r>
          </a:p>
        </p:txBody>
      </p:sp>
      <p:pic>
        <p:nvPicPr>
          <p:cNvPr id="16" name="Picture 15">
            <a:extLst>
              <a:ext uri="{FF2B5EF4-FFF2-40B4-BE49-F238E27FC236}">
                <a16:creationId xmlns:a16="http://schemas.microsoft.com/office/drawing/2014/main" xmlns="" id="{4FD7BD16-8FED-DE51-8D2F-2AAE00F16622}"/>
              </a:ext>
            </a:extLst>
          </p:cNvPr>
          <p:cNvPicPr>
            <a:picLocks noChangeAspect="1"/>
          </p:cNvPicPr>
          <p:nvPr/>
        </p:nvPicPr>
        <p:blipFill rotWithShape="1">
          <a:blip r:embed="rId6"/>
          <a:srcRect l="6973" t="6738" r="8435" b="9979"/>
          <a:stretch/>
        </p:blipFill>
        <p:spPr>
          <a:xfrm>
            <a:off x="0" y="3998067"/>
            <a:ext cx="4404406" cy="2859932"/>
          </a:xfrm>
          <a:prstGeom prst="rect">
            <a:avLst/>
          </a:prstGeom>
        </p:spPr>
      </p:pic>
      <p:sp>
        <p:nvSpPr>
          <p:cNvPr id="22" name="TextBox 21">
            <a:extLst>
              <a:ext uri="{FF2B5EF4-FFF2-40B4-BE49-F238E27FC236}">
                <a16:creationId xmlns:a16="http://schemas.microsoft.com/office/drawing/2014/main" xmlns="" id="{89004C7A-D7B5-849F-FC11-98FC86926648}"/>
              </a:ext>
            </a:extLst>
          </p:cNvPr>
          <p:cNvSpPr txBox="1"/>
          <p:nvPr/>
        </p:nvSpPr>
        <p:spPr>
          <a:xfrm>
            <a:off x="1472921" y="4140932"/>
            <a:ext cx="1989343" cy="338554"/>
          </a:xfrm>
          <a:prstGeom prst="rect">
            <a:avLst/>
          </a:prstGeom>
          <a:noFill/>
        </p:spPr>
        <p:txBody>
          <a:bodyPr wrap="square" rtlCol="0">
            <a:spAutoFit/>
          </a:bodyPr>
          <a:lstStyle/>
          <a:p>
            <a:pPr algn="ctr"/>
            <a:r>
              <a:rPr lang="el-GR" sz="1600" b="1" dirty="0"/>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4406" y="3998066"/>
            <a:ext cx="4739593" cy="2308324"/>
          </a:xfrm>
          <a:prstGeom prst="rect">
            <a:avLst/>
          </a:prstGeom>
          <a:solidFill>
            <a:schemeClr val="accent2">
              <a:lumMod val="60000"/>
              <a:lumOff val="40000"/>
            </a:schemeClr>
          </a:solidFill>
        </p:spPr>
        <p:txBody>
          <a:bodyPr wrap="square" rtlCol="0">
            <a:spAutoFit/>
          </a:bodyPr>
          <a:lstStyle/>
          <a:p>
            <a:r>
              <a:rPr lang="el-GR" sz="1600" dirty="0"/>
              <a:t>Μέσος Όρος Αύξησης Δαπάνης Ρεύματος Επιχειρήσεων:</a:t>
            </a:r>
          </a:p>
          <a:p>
            <a:pPr marL="342900" indent="-342900">
              <a:buAutoNum type="arabicPeriod"/>
            </a:pPr>
            <a:r>
              <a:rPr lang="el-GR" sz="1600" dirty="0"/>
              <a:t>Π.Ε. Αιτωλοακαρνανίας= 31,14%</a:t>
            </a:r>
          </a:p>
          <a:p>
            <a:pPr marL="342900" indent="-342900">
              <a:buAutoNum type="arabicPeriod"/>
            </a:pPr>
            <a:r>
              <a:rPr lang="el-GR" sz="1600" dirty="0"/>
              <a:t>Π.Ε. Αχαΐας= 33,11%</a:t>
            </a:r>
          </a:p>
          <a:p>
            <a:pPr marL="342900" indent="-342900">
              <a:buAutoNum type="arabicPeriod"/>
            </a:pPr>
            <a:r>
              <a:rPr lang="el-GR" sz="1600" dirty="0"/>
              <a:t>Π.Ε. Ηλείας= 32,59% </a:t>
            </a:r>
          </a:p>
          <a:p>
            <a:r>
              <a:rPr lang="el-GR" sz="1600" dirty="0"/>
              <a:t>Η μηνιαία δαπάνη για το ρεύμα αυξήθηκε περίπου το ίδιο για τις επιχειρήσεις όλων των Περιφερειακών Ενοτήτων. Σχετικά μεγαλύτερη αντιλαμβανόμενη αύξηση διακρίνεται στις επιχειρήσεις της Π.Ε. Αχαΐας. </a:t>
            </a:r>
            <a:endParaRPr lang="el-GR" dirty="0"/>
          </a:p>
        </p:txBody>
      </p:sp>
    </p:spTree>
    <p:extLst>
      <p:ext uri="{BB962C8B-B14F-4D97-AF65-F5344CB8AC3E}">
        <p14:creationId xmlns:p14="http://schemas.microsoft.com/office/powerpoint/2010/main" xmlns="" val="2156260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στις επιχειρήσεις της Περιφέρειας Δυτικής Ελλάδας</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3847207"/>
          </a:xfrm>
          <a:prstGeom prst="rect">
            <a:avLst/>
          </a:prstGeom>
          <a:noFill/>
        </p:spPr>
        <p:txBody>
          <a:bodyPr wrap="square" rtlCol="0">
            <a:spAutoFit/>
          </a:bodyPr>
          <a:lstStyle/>
          <a:p>
            <a:pPr algn="ctr"/>
            <a:r>
              <a:rPr lang="el-GR" sz="3600" dirty="0">
                <a:solidFill>
                  <a:srgbClr val="C00000"/>
                </a:solidFill>
              </a:rPr>
              <a:t>Δημογραφικά Χαρακτηριστικά Επιχειρηματιών </a:t>
            </a:r>
          </a:p>
          <a:p>
            <a:pPr algn="ctr"/>
            <a:r>
              <a:rPr lang="el-GR" sz="3600" dirty="0">
                <a:solidFill>
                  <a:srgbClr val="C00000"/>
                </a:solidFill>
              </a:rPr>
              <a:t>και </a:t>
            </a:r>
          </a:p>
          <a:p>
            <a:pPr algn="ctr"/>
            <a:r>
              <a:rPr lang="el-GR" sz="3600" dirty="0">
                <a:solidFill>
                  <a:srgbClr val="C00000"/>
                </a:solidFill>
              </a:rPr>
              <a:t>Χαρακτηριστικά Επιχειρήσεων της Περιφέρειας Δυτικής Ελλάδας</a:t>
            </a:r>
          </a:p>
          <a:p>
            <a:pPr algn="ct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4144971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ADDC7DC-589C-FDC7-F678-052DEEA02658}"/>
              </a:ext>
            </a:extLst>
          </p:cNvPr>
          <p:cNvPicPr>
            <a:picLocks noChangeAspect="1"/>
          </p:cNvPicPr>
          <p:nvPr/>
        </p:nvPicPr>
        <p:blipFill rotWithShape="1">
          <a:blip r:embed="rId4"/>
          <a:srcRect l="6648" t="6332" r="9733" b="10385"/>
          <a:stretch/>
        </p:blipFill>
        <p:spPr>
          <a:xfrm>
            <a:off x="-3041" y="4002805"/>
            <a:ext cx="4404407" cy="2765516"/>
          </a:xfrm>
          <a:prstGeom prst="rect">
            <a:avLst/>
          </a:prstGeom>
        </p:spPr>
      </p:pic>
      <p:pic>
        <p:nvPicPr>
          <p:cNvPr id="9" name="Picture 8">
            <a:extLst>
              <a:ext uri="{FF2B5EF4-FFF2-40B4-BE49-F238E27FC236}">
                <a16:creationId xmlns:a16="http://schemas.microsoft.com/office/drawing/2014/main" xmlns="" id="{F03D030D-D86B-B1FF-008F-01A1E4E41365}"/>
              </a:ext>
            </a:extLst>
          </p:cNvPr>
          <p:cNvPicPr>
            <a:picLocks noChangeAspect="1"/>
          </p:cNvPicPr>
          <p:nvPr/>
        </p:nvPicPr>
        <p:blipFill rotWithShape="1">
          <a:blip r:embed="rId5"/>
          <a:srcRect l="5899" t="7238" r="9509" b="11100"/>
          <a:stretch/>
        </p:blipFill>
        <p:spPr>
          <a:xfrm>
            <a:off x="4404406" y="1123948"/>
            <a:ext cx="4739593" cy="2862339"/>
          </a:xfrm>
          <a:prstGeom prst="rect">
            <a:avLst/>
          </a:prstGeom>
        </p:spPr>
      </p:pic>
      <p:pic>
        <p:nvPicPr>
          <p:cNvPr id="4" name="Picture 3">
            <a:extLst>
              <a:ext uri="{FF2B5EF4-FFF2-40B4-BE49-F238E27FC236}">
                <a16:creationId xmlns:a16="http://schemas.microsoft.com/office/drawing/2014/main" xmlns="" id="{7AEB3210-5ABF-C767-68D3-ECBA2E0169B5}"/>
              </a:ext>
            </a:extLst>
          </p:cNvPr>
          <p:cNvPicPr>
            <a:picLocks noChangeAspect="1"/>
          </p:cNvPicPr>
          <p:nvPr/>
        </p:nvPicPr>
        <p:blipFill rotWithShape="1">
          <a:blip r:embed="rId6"/>
          <a:srcRect l="6324" t="6130" r="8110" b="9777"/>
          <a:stretch/>
        </p:blipFill>
        <p:spPr>
          <a:xfrm>
            <a:off x="0" y="1104480"/>
            <a:ext cx="4404407" cy="2895593"/>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Γ.2.  Πόσο % σε σχέση με πέρυσι έχει αυξηθεί η μηνιαία δαπάνη θέρμανσης για την επιχείρησή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428018" y="1123948"/>
            <a:ext cx="2714089" cy="338554"/>
          </a:xfrm>
          <a:prstGeom prst="rect">
            <a:avLst/>
          </a:prstGeom>
          <a:noFill/>
        </p:spPr>
        <p:txBody>
          <a:bodyPr wrap="square" rtlCol="0">
            <a:spAutoFit/>
          </a:bodyPr>
          <a:lstStyle/>
          <a:p>
            <a:pPr algn="ctr"/>
            <a:r>
              <a:rPr lang="el-GR" sz="1600" b="1" dirty="0"/>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596416" y="1177793"/>
            <a:ext cx="1650332" cy="338554"/>
          </a:xfrm>
          <a:prstGeom prst="rect">
            <a:avLst/>
          </a:prstGeom>
          <a:noFill/>
        </p:spPr>
        <p:txBody>
          <a:bodyPr wrap="square" rtlCol="0">
            <a:spAutoFit/>
          </a:bodyPr>
          <a:lstStyle/>
          <a:p>
            <a:pPr algn="ctr"/>
            <a:r>
              <a:rPr lang="el-GR" sz="1600" b="1" dirty="0"/>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1472921" y="4140932"/>
            <a:ext cx="1989343" cy="338554"/>
          </a:xfrm>
          <a:prstGeom prst="rect">
            <a:avLst/>
          </a:prstGeom>
          <a:noFill/>
        </p:spPr>
        <p:txBody>
          <a:bodyPr wrap="square" rtlCol="0">
            <a:spAutoFit/>
          </a:bodyPr>
          <a:lstStyle/>
          <a:p>
            <a:pPr algn="ctr"/>
            <a:r>
              <a:rPr lang="el-GR" sz="1600" b="1" dirty="0"/>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1366" y="3986287"/>
            <a:ext cx="4739593" cy="2092881"/>
          </a:xfrm>
          <a:prstGeom prst="rect">
            <a:avLst/>
          </a:prstGeom>
          <a:solidFill>
            <a:schemeClr val="accent2">
              <a:lumMod val="60000"/>
              <a:lumOff val="40000"/>
            </a:schemeClr>
          </a:solidFill>
        </p:spPr>
        <p:txBody>
          <a:bodyPr wrap="square" rtlCol="0">
            <a:spAutoFit/>
          </a:bodyPr>
          <a:lstStyle/>
          <a:p>
            <a:r>
              <a:rPr lang="el-GR" sz="1400" dirty="0"/>
              <a:t>Μέσος Όρος Αύξησης Δαπάνης Θέρμανσης Επιχειρήσεων:</a:t>
            </a:r>
          </a:p>
          <a:p>
            <a:pPr marL="342900" indent="-342900">
              <a:buAutoNum type="arabicPeriod"/>
            </a:pPr>
            <a:r>
              <a:rPr lang="el-GR" sz="1400" dirty="0"/>
              <a:t>Π.Ε. Αιτωλοακαρνανίας= 26,72%</a:t>
            </a:r>
          </a:p>
          <a:p>
            <a:pPr marL="342900" indent="-342900">
              <a:buAutoNum type="arabicPeriod"/>
            </a:pPr>
            <a:r>
              <a:rPr lang="el-GR" sz="1400" dirty="0"/>
              <a:t>Π.Ε. Αχαΐας= </a:t>
            </a:r>
            <a:r>
              <a:rPr lang="en-US" sz="1400" dirty="0"/>
              <a:t>28</a:t>
            </a:r>
            <a:r>
              <a:rPr lang="el-GR" sz="1400" dirty="0"/>
              <a:t>,</a:t>
            </a:r>
            <a:r>
              <a:rPr lang="en-US" sz="1400" dirty="0"/>
              <a:t>3</a:t>
            </a:r>
            <a:r>
              <a:rPr lang="el-GR" sz="1400" dirty="0"/>
              <a:t>1%</a:t>
            </a:r>
          </a:p>
          <a:p>
            <a:pPr marL="342900" indent="-342900">
              <a:buAutoNum type="arabicPeriod"/>
            </a:pPr>
            <a:r>
              <a:rPr lang="el-GR" sz="1400" dirty="0"/>
              <a:t>Π.Ε. Ηλείας= </a:t>
            </a:r>
            <a:r>
              <a:rPr lang="en-US" sz="1400" dirty="0"/>
              <a:t>29</a:t>
            </a:r>
            <a:r>
              <a:rPr lang="el-GR" sz="1400" dirty="0"/>
              <a:t>,</a:t>
            </a:r>
            <a:r>
              <a:rPr lang="en-US" sz="1400" dirty="0"/>
              <a:t>45</a:t>
            </a:r>
            <a:r>
              <a:rPr lang="el-GR" sz="1400" dirty="0"/>
              <a:t>% </a:t>
            </a:r>
          </a:p>
          <a:p>
            <a:r>
              <a:rPr lang="el-GR" sz="1400" dirty="0"/>
              <a:t>Η αντιλαμβανόμενη αύξηση στη δαπάνη θέρμανσης είναι επίσης συγκρίσιμη μεταξύ των τριών περιφερειακών ενοτήτων. Ελαφρώς μεγαλύτερη δαπάνη θεωρούν ότι έχουν οι επιχειρήσεις από την Π.Ε. Ηλείας. </a:t>
            </a:r>
          </a:p>
          <a:p>
            <a:endParaRPr lang="el-GR" dirty="0"/>
          </a:p>
        </p:txBody>
      </p:sp>
    </p:spTree>
    <p:extLst>
      <p:ext uri="{BB962C8B-B14F-4D97-AF65-F5344CB8AC3E}">
        <p14:creationId xmlns:p14="http://schemas.microsoft.com/office/powerpoint/2010/main" xmlns="" val="3353092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A082065-4957-E5AF-69B0-BAC7FE5EF90C}"/>
              </a:ext>
            </a:extLst>
          </p:cNvPr>
          <p:cNvPicPr>
            <a:picLocks noChangeAspect="1"/>
          </p:cNvPicPr>
          <p:nvPr/>
        </p:nvPicPr>
        <p:blipFill rotWithShape="1">
          <a:blip r:embed="rId4"/>
          <a:srcRect l="6811" t="6941" r="8760" b="13424"/>
          <a:stretch/>
        </p:blipFill>
        <p:spPr>
          <a:xfrm>
            <a:off x="-3546" y="4145693"/>
            <a:ext cx="4404407" cy="2708167"/>
          </a:xfrm>
          <a:prstGeom prst="rect">
            <a:avLst/>
          </a:prstGeom>
        </p:spPr>
      </p:pic>
      <p:pic>
        <p:nvPicPr>
          <p:cNvPr id="10" name="Picture 9">
            <a:extLst>
              <a:ext uri="{FF2B5EF4-FFF2-40B4-BE49-F238E27FC236}">
                <a16:creationId xmlns:a16="http://schemas.microsoft.com/office/drawing/2014/main" xmlns="" id="{6D674778-830C-9DC2-D4F0-9541D7FD205F}"/>
              </a:ext>
            </a:extLst>
          </p:cNvPr>
          <p:cNvPicPr>
            <a:picLocks noChangeAspect="1"/>
          </p:cNvPicPr>
          <p:nvPr/>
        </p:nvPicPr>
        <p:blipFill rotWithShape="1">
          <a:blip r:embed="rId5"/>
          <a:srcRect l="7135" t="6535" r="10058" b="13425"/>
          <a:stretch/>
        </p:blipFill>
        <p:spPr>
          <a:xfrm>
            <a:off x="4404407" y="1123946"/>
            <a:ext cx="4739593" cy="3016984"/>
          </a:xfrm>
          <a:prstGeom prst="rect">
            <a:avLst/>
          </a:prstGeom>
        </p:spPr>
      </p:pic>
      <p:pic>
        <p:nvPicPr>
          <p:cNvPr id="5" name="Picture 4">
            <a:extLst>
              <a:ext uri="{FF2B5EF4-FFF2-40B4-BE49-F238E27FC236}">
                <a16:creationId xmlns:a16="http://schemas.microsoft.com/office/drawing/2014/main" xmlns="" id="{8F72AC9D-B57F-02C5-1AA2-FB32DA88FB92}"/>
              </a:ext>
            </a:extLst>
          </p:cNvPr>
          <p:cNvPicPr>
            <a:picLocks noChangeAspect="1"/>
          </p:cNvPicPr>
          <p:nvPr/>
        </p:nvPicPr>
        <p:blipFill rotWithShape="1">
          <a:blip r:embed="rId6"/>
          <a:srcRect l="7136" t="6737" r="8759" b="13222"/>
          <a:stretch/>
        </p:blipFill>
        <p:spPr>
          <a:xfrm>
            <a:off x="0" y="1123947"/>
            <a:ext cx="4404407" cy="3016984"/>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Γ.3.  Πόσο % σε σχέση με πέρυσι έχει αυξηθεί η μηνιαία δαπάνη καυσίμων κίνησης για την επιχείρησή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117172" y="6449254"/>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428018" y="1123948"/>
            <a:ext cx="2714089" cy="338554"/>
          </a:xfrm>
          <a:prstGeom prst="rect">
            <a:avLst/>
          </a:prstGeom>
          <a:noFill/>
        </p:spPr>
        <p:txBody>
          <a:bodyPr wrap="square" rtlCol="0">
            <a:spAutoFit/>
          </a:bodyPr>
          <a:lstStyle/>
          <a:p>
            <a:pPr algn="ctr"/>
            <a:r>
              <a:rPr lang="el-GR" sz="1600" b="1" dirty="0"/>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596416" y="1177793"/>
            <a:ext cx="1650332" cy="338554"/>
          </a:xfrm>
          <a:prstGeom prst="rect">
            <a:avLst/>
          </a:prstGeom>
          <a:noFill/>
        </p:spPr>
        <p:txBody>
          <a:bodyPr wrap="square" rtlCol="0">
            <a:spAutoFit/>
          </a:bodyPr>
          <a:lstStyle/>
          <a:p>
            <a:pPr algn="ctr"/>
            <a:r>
              <a:rPr lang="el-GR" sz="1600" b="1" dirty="0"/>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1472921" y="4140932"/>
            <a:ext cx="1989343" cy="338554"/>
          </a:xfrm>
          <a:prstGeom prst="rect">
            <a:avLst/>
          </a:prstGeom>
          <a:noFill/>
        </p:spPr>
        <p:txBody>
          <a:bodyPr wrap="square" rtlCol="0">
            <a:spAutoFit/>
          </a:bodyPr>
          <a:lstStyle/>
          <a:p>
            <a:pPr algn="ctr"/>
            <a:r>
              <a:rPr lang="el-GR" sz="1600" b="1" dirty="0"/>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4407" y="4140930"/>
            <a:ext cx="4739593" cy="2677656"/>
          </a:xfrm>
          <a:prstGeom prst="rect">
            <a:avLst/>
          </a:prstGeom>
          <a:solidFill>
            <a:schemeClr val="accent2">
              <a:lumMod val="60000"/>
              <a:lumOff val="40000"/>
            </a:schemeClr>
          </a:solidFill>
        </p:spPr>
        <p:txBody>
          <a:bodyPr wrap="square" rtlCol="0">
            <a:spAutoFit/>
          </a:bodyPr>
          <a:lstStyle/>
          <a:p>
            <a:r>
              <a:rPr lang="el-GR" sz="1400" dirty="0"/>
              <a:t>Μέσος Όρος Αύξησης Δαπάνης Καυσίμων Κίνησης Επιχειρήσεων:</a:t>
            </a:r>
          </a:p>
          <a:p>
            <a:pPr marL="342900" indent="-342900">
              <a:buAutoNum type="arabicPeriod"/>
            </a:pPr>
            <a:r>
              <a:rPr lang="el-GR" sz="1400" dirty="0"/>
              <a:t>Π.Ε. Αιτωλοακαρνανίας= 2</a:t>
            </a:r>
            <a:r>
              <a:rPr lang="en-US" sz="1400" dirty="0"/>
              <a:t>5</a:t>
            </a:r>
            <a:r>
              <a:rPr lang="el-GR" sz="1400" dirty="0"/>
              <a:t>,</a:t>
            </a:r>
            <a:r>
              <a:rPr lang="en-US" sz="1400" dirty="0"/>
              <a:t>86</a:t>
            </a:r>
            <a:r>
              <a:rPr lang="el-GR" sz="1400" dirty="0"/>
              <a:t>%</a:t>
            </a:r>
          </a:p>
          <a:p>
            <a:pPr marL="342900" indent="-342900">
              <a:buAutoNum type="arabicPeriod"/>
            </a:pPr>
            <a:r>
              <a:rPr lang="el-GR" sz="1400" dirty="0"/>
              <a:t>Π.Ε. Αχαΐας= </a:t>
            </a:r>
            <a:r>
              <a:rPr lang="en-US" sz="1400" dirty="0"/>
              <a:t>28</a:t>
            </a:r>
            <a:r>
              <a:rPr lang="el-GR" sz="1400" dirty="0"/>
              <a:t>,</a:t>
            </a:r>
            <a:r>
              <a:rPr lang="en-US" sz="1400" dirty="0"/>
              <a:t>2</a:t>
            </a:r>
            <a:r>
              <a:rPr lang="el-GR" sz="1400" dirty="0"/>
              <a:t>%</a:t>
            </a:r>
          </a:p>
          <a:p>
            <a:pPr marL="342900" indent="-342900">
              <a:buAutoNum type="arabicPeriod"/>
            </a:pPr>
            <a:r>
              <a:rPr lang="el-GR" sz="1400" dirty="0"/>
              <a:t>Π.Ε. Ηλείας= </a:t>
            </a:r>
            <a:r>
              <a:rPr lang="en-US" sz="1400" dirty="0"/>
              <a:t>26</a:t>
            </a:r>
            <a:r>
              <a:rPr lang="el-GR" sz="1400" dirty="0"/>
              <a:t>,</a:t>
            </a:r>
            <a:r>
              <a:rPr lang="en-US" sz="1400" dirty="0"/>
              <a:t>24</a:t>
            </a:r>
            <a:r>
              <a:rPr lang="el-GR" sz="1400" dirty="0"/>
              <a:t>% </a:t>
            </a:r>
          </a:p>
          <a:p>
            <a:r>
              <a:rPr lang="el-GR" sz="1400" dirty="0"/>
              <a:t>Η αντιλαμβανόμενη αύξηση στη δαπάνη για  καύσιμα είναι επίσης συγκρίσιμη μεταξύ των τριών περιφερειακών ενοτήτων. Ελαφρώς μεγαλύτερη δαπάνη θεωρούν ότι έχουν οι επιχειρήσεις από την Π.Ε. Αχαΐας. Αξίζει να σημειωθεί ότι και στη δαπάνη για ρεύμα, οι επιχειρήσεις από την Π.Ε. Αχαΐας θεώρησαν ότι έχουν επιβαρυνθεί το περισσότερο σε σχέση με τις άλλες δύο περιφερειακές ενότητες. </a:t>
            </a:r>
            <a:endParaRPr lang="el-GR" dirty="0"/>
          </a:p>
        </p:txBody>
      </p:sp>
    </p:spTree>
    <p:extLst>
      <p:ext uri="{BB962C8B-B14F-4D97-AF65-F5344CB8AC3E}">
        <p14:creationId xmlns:p14="http://schemas.microsoft.com/office/powerpoint/2010/main" xmlns="" val="3246601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Προσδοκίες για τις Μελλοντικές Τιμές Ενέργειας</a:t>
            </a: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7ED54FF4-3D96-E1F1-3774-0C95CEE03E21}"/>
              </a:ext>
            </a:extLst>
          </p:cNvPr>
          <p:cNvPicPr>
            <a:picLocks noChangeAspect="1"/>
          </p:cNvPicPr>
          <p:nvPr/>
        </p:nvPicPr>
        <p:blipFill>
          <a:blip r:embed="rId4"/>
          <a:stretch>
            <a:fillRect/>
          </a:stretch>
        </p:blipFill>
        <p:spPr>
          <a:xfrm>
            <a:off x="0" y="1123949"/>
            <a:ext cx="4776281" cy="4722374"/>
          </a:xfrm>
          <a:prstGeom prst="rect">
            <a:avLst/>
          </a:prstGeom>
        </p:spPr>
      </p:pic>
      <p:pic>
        <p:nvPicPr>
          <p:cNvPr id="10" name="Picture 9">
            <a:extLst>
              <a:ext uri="{FF2B5EF4-FFF2-40B4-BE49-F238E27FC236}">
                <a16:creationId xmlns:a16="http://schemas.microsoft.com/office/drawing/2014/main" xmlns="" id="{F2648512-EC59-EBFE-2CAD-0F81043F0B2D}"/>
              </a:ext>
            </a:extLst>
          </p:cNvPr>
          <p:cNvPicPr>
            <a:picLocks noChangeAspect="1"/>
          </p:cNvPicPr>
          <p:nvPr/>
        </p:nvPicPr>
        <p:blipFill>
          <a:blip r:embed="rId5"/>
          <a:stretch>
            <a:fillRect/>
          </a:stretch>
        </p:blipFill>
        <p:spPr>
          <a:xfrm>
            <a:off x="4776282" y="1123947"/>
            <a:ext cx="4671440" cy="4722373"/>
          </a:xfrm>
          <a:prstGeom prst="rect">
            <a:avLst/>
          </a:prstGeom>
        </p:spPr>
      </p:pic>
      <p:sp>
        <p:nvSpPr>
          <p:cNvPr id="11" name="TextBox 10">
            <a:extLst>
              <a:ext uri="{FF2B5EF4-FFF2-40B4-BE49-F238E27FC236}">
                <a16:creationId xmlns:a16="http://schemas.microsoft.com/office/drawing/2014/main" xmlns="" id="{0C402D2A-FADA-37DD-E7E0-EC59F7260344}"/>
              </a:ext>
            </a:extLst>
          </p:cNvPr>
          <p:cNvSpPr txBox="1"/>
          <p:nvPr/>
        </p:nvSpPr>
        <p:spPr>
          <a:xfrm>
            <a:off x="2188723" y="2918298"/>
            <a:ext cx="1147864" cy="830997"/>
          </a:xfrm>
          <a:prstGeom prst="rect">
            <a:avLst/>
          </a:prstGeom>
          <a:noFill/>
        </p:spPr>
        <p:txBody>
          <a:bodyPr wrap="square" rtlCol="0">
            <a:spAutoFit/>
          </a:bodyPr>
          <a:lstStyle/>
          <a:p>
            <a:r>
              <a:rPr lang="el-GR" sz="1600" dirty="0">
                <a:solidFill>
                  <a:schemeClr val="bg1"/>
                </a:solidFill>
              </a:rPr>
              <a:t>Θα αυξηθούν</a:t>
            </a:r>
            <a:r>
              <a:rPr lang="en-GB" sz="1600" dirty="0">
                <a:solidFill>
                  <a:schemeClr val="bg1"/>
                </a:solidFill>
              </a:rPr>
              <a:t> 45,1%</a:t>
            </a:r>
            <a:endParaRPr lang="el-GR" sz="1600" dirty="0">
              <a:solidFill>
                <a:schemeClr val="bg1"/>
              </a:solidFill>
            </a:endParaRPr>
          </a:p>
        </p:txBody>
      </p:sp>
      <p:sp>
        <p:nvSpPr>
          <p:cNvPr id="15" name="TextBox 14">
            <a:extLst>
              <a:ext uri="{FF2B5EF4-FFF2-40B4-BE49-F238E27FC236}">
                <a16:creationId xmlns:a16="http://schemas.microsoft.com/office/drawing/2014/main" xmlns="" id="{DF2196E3-0E7C-F424-6D22-DE89926407B5}"/>
              </a:ext>
            </a:extLst>
          </p:cNvPr>
          <p:cNvSpPr txBox="1"/>
          <p:nvPr/>
        </p:nvSpPr>
        <p:spPr>
          <a:xfrm>
            <a:off x="155641" y="3577221"/>
            <a:ext cx="1595337" cy="830997"/>
          </a:xfrm>
          <a:prstGeom prst="rect">
            <a:avLst/>
          </a:prstGeom>
          <a:noFill/>
        </p:spPr>
        <p:txBody>
          <a:bodyPr wrap="square" rtlCol="0">
            <a:spAutoFit/>
          </a:bodyPr>
          <a:lstStyle/>
          <a:p>
            <a:r>
              <a:rPr lang="el-GR" sz="1600" dirty="0">
                <a:solidFill>
                  <a:schemeClr val="bg1"/>
                </a:solidFill>
              </a:rPr>
              <a:t>Θα Παραμείνουν Σταθερές</a:t>
            </a:r>
            <a:r>
              <a:rPr lang="en-GB" sz="1600" dirty="0">
                <a:solidFill>
                  <a:schemeClr val="bg1"/>
                </a:solidFill>
              </a:rPr>
              <a:t> 42,7%</a:t>
            </a:r>
            <a:endParaRPr lang="el-GR" sz="1600" dirty="0">
              <a:solidFill>
                <a:schemeClr val="bg1"/>
              </a:solidFill>
            </a:endParaRPr>
          </a:p>
        </p:txBody>
      </p:sp>
      <p:sp>
        <p:nvSpPr>
          <p:cNvPr id="16" name="TextBox 15">
            <a:extLst>
              <a:ext uri="{FF2B5EF4-FFF2-40B4-BE49-F238E27FC236}">
                <a16:creationId xmlns:a16="http://schemas.microsoft.com/office/drawing/2014/main" xmlns="" id="{ECE50EB6-763D-BCBE-2191-7A7B1E8D449C}"/>
              </a:ext>
            </a:extLst>
          </p:cNvPr>
          <p:cNvSpPr txBox="1"/>
          <p:nvPr/>
        </p:nvSpPr>
        <p:spPr>
          <a:xfrm>
            <a:off x="823608" y="1723617"/>
            <a:ext cx="1147864" cy="830997"/>
          </a:xfrm>
          <a:prstGeom prst="rect">
            <a:avLst/>
          </a:prstGeom>
          <a:noFill/>
        </p:spPr>
        <p:txBody>
          <a:bodyPr wrap="square" rtlCol="0">
            <a:spAutoFit/>
          </a:bodyPr>
          <a:lstStyle/>
          <a:p>
            <a:r>
              <a:rPr lang="el-GR" sz="1600" dirty="0"/>
              <a:t>Θα μειωθούν</a:t>
            </a:r>
            <a:r>
              <a:rPr lang="en-GB" sz="1600" dirty="0"/>
              <a:t> </a:t>
            </a:r>
            <a:r>
              <a:rPr lang="el-GR" sz="1600" dirty="0"/>
              <a:t>12</a:t>
            </a:r>
            <a:r>
              <a:rPr lang="en-GB" sz="1600" dirty="0"/>
              <a:t>,</a:t>
            </a:r>
            <a:r>
              <a:rPr lang="el-GR" sz="1600" dirty="0"/>
              <a:t>2</a:t>
            </a:r>
            <a:r>
              <a:rPr lang="en-GB" sz="1600" dirty="0"/>
              <a:t>%</a:t>
            </a:r>
            <a:endParaRPr lang="el-GR" sz="1600" dirty="0"/>
          </a:p>
        </p:txBody>
      </p:sp>
      <p:sp>
        <p:nvSpPr>
          <p:cNvPr id="17" name="TextBox 16">
            <a:extLst>
              <a:ext uri="{FF2B5EF4-FFF2-40B4-BE49-F238E27FC236}">
                <a16:creationId xmlns:a16="http://schemas.microsoft.com/office/drawing/2014/main" xmlns="" id="{01D181C7-7D0E-7AF6-5BEA-34355602B3B8}"/>
              </a:ext>
            </a:extLst>
          </p:cNvPr>
          <p:cNvSpPr txBox="1"/>
          <p:nvPr/>
        </p:nvSpPr>
        <p:spPr>
          <a:xfrm>
            <a:off x="6689386" y="3749295"/>
            <a:ext cx="1147864" cy="830997"/>
          </a:xfrm>
          <a:prstGeom prst="rect">
            <a:avLst/>
          </a:prstGeom>
          <a:noFill/>
        </p:spPr>
        <p:txBody>
          <a:bodyPr wrap="square" rtlCol="0">
            <a:spAutoFit/>
          </a:bodyPr>
          <a:lstStyle/>
          <a:p>
            <a:r>
              <a:rPr lang="el-GR" sz="1600" dirty="0">
                <a:solidFill>
                  <a:schemeClr val="bg1"/>
                </a:solidFill>
              </a:rPr>
              <a:t>Θα αυξηθούν</a:t>
            </a:r>
            <a:r>
              <a:rPr lang="en-GB" sz="1600" dirty="0">
                <a:solidFill>
                  <a:schemeClr val="bg1"/>
                </a:solidFill>
              </a:rPr>
              <a:t> 74,4%</a:t>
            </a:r>
            <a:endParaRPr lang="el-GR" sz="1600" dirty="0">
              <a:solidFill>
                <a:schemeClr val="bg1"/>
              </a:solidFill>
            </a:endParaRPr>
          </a:p>
        </p:txBody>
      </p:sp>
      <p:sp>
        <p:nvSpPr>
          <p:cNvPr id="18" name="TextBox 17">
            <a:extLst>
              <a:ext uri="{FF2B5EF4-FFF2-40B4-BE49-F238E27FC236}">
                <a16:creationId xmlns:a16="http://schemas.microsoft.com/office/drawing/2014/main" xmlns="" id="{585D200F-053A-4630-E136-EC9EA2AD9080}"/>
              </a:ext>
            </a:extLst>
          </p:cNvPr>
          <p:cNvSpPr txBox="1"/>
          <p:nvPr/>
        </p:nvSpPr>
        <p:spPr>
          <a:xfrm>
            <a:off x="4995152" y="2779553"/>
            <a:ext cx="1595337" cy="830997"/>
          </a:xfrm>
          <a:prstGeom prst="rect">
            <a:avLst/>
          </a:prstGeom>
          <a:noFill/>
        </p:spPr>
        <p:txBody>
          <a:bodyPr wrap="square" rtlCol="0">
            <a:spAutoFit/>
          </a:bodyPr>
          <a:lstStyle/>
          <a:p>
            <a:r>
              <a:rPr lang="el-GR" sz="1600" dirty="0">
                <a:solidFill>
                  <a:schemeClr val="bg1"/>
                </a:solidFill>
              </a:rPr>
              <a:t>Θα Παραμείνουν Σταθερές</a:t>
            </a:r>
            <a:r>
              <a:rPr lang="en-GB" sz="1600" dirty="0">
                <a:solidFill>
                  <a:schemeClr val="bg1"/>
                </a:solidFill>
              </a:rPr>
              <a:t> 21,5%</a:t>
            </a:r>
            <a:endParaRPr lang="el-GR" sz="1600" dirty="0">
              <a:solidFill>
                <a:schemeClr val="bg1"/>
              </a:solidFill>
            </a:endParaRPr>
          </a:p>
        </p:txBody>
      </p:sp>
      <p:sp>
        <p:nvSpPr>
          <p:cNvPr id="21" name="TextBox 20">
            <a:extLst>
              <a:ext uri="{FF2B5EF4-FFF2-40B4-BE49-F238E27FC236}">
                <a16:creationId xmlns:a16="http://schemas.microsoft.com/office/drawing/2014/main" xmlns="" id="{891001BC-F3BA-A025-693E-F146DD179E87}"/>
              </a:ext>
            </a:extLst>
          </p:cNvPr>
          <p:cNvSpPr txBox="1"/>
          <p:nvPr/>
        </p:nvSpPr>
        <p:spPr>
          <a:xfrm>
            <a:off x="8299858" y="2139115"/>
            <a:ext cx="1147864" cy="830997"/>
          </a:xfrm>
          <a:prstGeom prst="rect">
            <a:avLst/>
          </a:prstGeom>
          <a:noFill/>
        </p:spPr>
        <p:txBody>
          <a:bodyPr wrap="square" rtlCol="0">
            <a:spAutoFit/>
          </a:bodyPr>
          <a:lstStyle/>
          <a:p>
            <a:r>
              <a:rPr lang="el-GR" sz="1600" dirty="0"/>
              <a:t>Θα μειωθούν</a:t>
            </a:r>
            <a:r>
              <a:rPr lang="en-GB" sz="1600" dirty="0"/>
              <a:t> 4,1%</a:t>
            </a:r>
            <a:endParaRPr lang="el-GR" sz="1600" dirty="0"/>
          </a:p>
        </p:txBody>
      </p:sp>
      <p:cxnSp>
        <p:nvCxnSpPr>
          <p:cNvPr id="14" name="Connector: Elbow 13">
            <a:extLst>
              <a:ext uri="{FF2B5EF4-FFF2-40B4-BE49-F238E27FC236}">
                <a16:creationId xmlns:a16="http://schemas.microsoft.com/office/drawing/2014/main" xmlns="" id="{8F7A1443-19DE-5D97-6B94-CF645AB418C0}"/>
              </a:ext>
            </a:extLst>
          </p:cNvPr>
          <p:cNvCxnSpPr/>
          <p:nvPr/>
        </p:nvCxnSpPr>
        <p:spPr>
          <a:xfrm rot="10800000">
            <a:off x="6391073" y="1935087"/>
            <a:ext cx="1857983" cy="31280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400EFDC8-AD74-D0B0-CA22-9576334C520B}"/>
              </a:ext>
            </a:extLst>
          </p:cNvPr>
          <p:cNvSpPr txBox="1"/>
          <p:nvPr/>
        </p:nvSpPr>
        <p:spPr>
          <a:xfrm>
            <a:off x="3606262" y="1845072"/>
            <a:ext cx="1536970" cy="830997"/>
          </a:xfrm>
          <a:prstGeom prst="rect">
            <a:avLst/>
          </a:prstGeom>
          <a:noFill/>
        </p:spPr>
        <p:txBody>
          <a:bodyPr wrap="square" rtlCol="0">
            <a:spAutoFit/>
          </a:bodyPr>
          <a:lstStyle/>
          <a:p>
            <a:pPr algn="ctr"/>
            <a:r>
              <a:rPr lang="el-GR" sz="1600" b="1" dirty="0"/>
              <a:t>Περιφέρεια Δυτικής Ελλάδας</a:t>
            </a:r>
          </a:p>
        </p:txBody>
      </p:sp>
    </p:spTree>
    <p:extLst>
      <p:ext uri="{BB962C8B-B14F-4D97-AF65-F5344CB8AC3E}">
        <p14:creationId xmlns:p14="http://schemas.microsoft.com/office/powerpoint/2010/main" xmlns="" val="140242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53D329DD-BC72-B217-26C7-E7E4CB0CFA5D}"/>
              </a:ext>
            </a:extLst>
          </p:cNvPr>
          <p:cNvPicPr>
            <a:picLocks noChangeAspect="1"/>
          </p:cNvPicPr>
          <p:nvPr/>
        </p:nvPicPr>
        <p:blipFill rotWithShape="1">
          <a:blip r:embed="rId4"/>
          <a:srcRect t="6940" r="25936"/>
          <a:stretch/>
        </p:blipFill>
        <p:spPr>
          <a:xfrm>
            <a:off x="265802" y="4148986"/>
            <a:ext cx="3480787" cy="2709014"/>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Γ.4. Τι πιστεύετε για την πορεία των τιμών του ρεύματος για το επόμενο εξάμηνο;</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428018" y="1123948"/>
            <a:ext cx="2714089" cy="338554"/>
          </a:xfrm>
          <a:prstGeom prst="rect">
            <a:avLst/>
          </a:prstGeom>
          <a:noFill/>
        </p:spPr>
        <p:txBody>
          <a:bodyPr wrap="square" rtlCol="0">
            <a:spAutoFit/>
          </a:bodyPr>
          <a:lstStyle/>
          <a:p>
            <a:pPr algn="ctr"/>
            <a:r>
              <a:rPr lang="el-GR" sz="1600" b="1" dirty="0"/>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4259546" y="1123948"/>
            <a:ext cx="1650332" cy="338554"/>
          </a:xfrm>
          <a:prstGeom prst="rect">
            <a:avLst/>
          </a:prstGeom>
          <a:noFill/>
        </p:spPr>
        <p:txBody>
          <a:bodyPr wrap="square" rtlCol="0">
            <a:spAutoFit/>
          </a:bodyPr>
          <a:lstStyle/>
          <a:p>
            <a:pPr algn="ctr"/>
            <a:r>
              <a:rPr lang="el-GR" sz="1600" b="1" dirty="0"/>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2738907" y="6519445"/>
            <a:ext cx="1989343" cy="338554"/>
          </a:xfrm>
          <a:prstGeom prst="rect">
            <a:avLst/>
          </a:prstGeom>
          <a:noFill/>
        </p:spPr>
        <p:txBody>
          <a:bodyPr wrap="square" rtlCol="0">
            <a:spAutoFit/>
          </a:bodyPr>
          <a:lstStyle/>
          <a:p>
            <a:pPr algn="ctr"/>
            <a:r>
              <a:rPr lang="el-GR" sz="1600" b="1" dirty="0"/>
              <a:t>Π.Ε. Ηλείας </a:t>
            </a:r>
          </a:p>
        </p:txBody>
      </p:sp>
      <p:pic>
        <p:nvPicPr>
          <p:cNvPr id="11" name="Picture 10">
            <a:extLst>
              <a:ext uri="{FF2B5EF4-FFF2-40B4-BE49-F238E27FC236}">
                <a16:creationId xmlns:a16="http://schemas.microsoft.com/office/drawing/2014/main" xmlns="" id="{C63B84D4-77CC-BE21-8B06-42AC039E41E4}"/>
              </a:ext>
            </a:extLst>
          </p:cNvPr>
          <p:cNvPicPr>
            <a:picLocks noChangeAspect="1"/>
          </p:cNvPicPr>
          <p:nvPr/>
        </p:nvPicPr>
        <p:blipFill rotWithShape="1">
          <a:blip r:embed="rId5"/>
          <a:srcRect t="6704" r="25451"/>
          <a:stretch/>
        </p:blipFill>
        <p:spPr>
          <a:xfrm>
            <a:off x="280188" y="1407204"/>
            <a:ext cx="2953935" cy="2685087"/>
          </a:xfrm>
          <a:prstGeom prst="rect">
            <a:avLst/>
          </a:prstGeom>
        </p:spPr>
      </p:pic>
      <p:sp>
        <p:nvSpPr>
          <p:cNvPr id="19" name="TextBox 18">
            <a:extLst>
              <a:ext uri="{FF2B5EF4-FFF2-40B4-BE49-F238E27FC236}">
                <a16:creationId xmlns:a16="http://schemas.microsoft.com/office/drawing/2014/main" xmlns="" id="{24EAFB76-828F-6FC7-44A1-BDE566C2C8B4}"/>
              </a:ext>
            </a:extLst>
          </p:cNvPr>
          <p:cNvSpPr txBox="1"/>
          <p:nvPr/>
        </p:nvSpPr>
        <p:spPr>
          <a:xfrm>
            <a:off x="2264104" y="2852489"/>
            <a:ext cx="1147864" cy="430887"/>
          </a:xfrm>
          <a:prstGeom prst="rect">
            <a:avLst/>
          </a:prstGeom>
          <a:noFill/>
        </p:spPr>
        <p:txBody>
          <a:bodyPr wrap="square" rtlCol="0">
            <a:spAutoFit/>
          </a:bodyPr>
          <a:lstStyle/>
          <a:p>
            <a:r>
              <a:rPr lang="el-GR" sz="1100" dirty="0">
                <a:solidFill>
                  <a:schemeClr val="bg1"/>
                </a:solidFill>
              </a:rPr>
              <a:t>Θα αυξηθούν</a:t>
            </a:r>
            <a:r>
              <a:rPr lang="en-GB" sz="1100" dirty="0">
                <a:solidFill>
                  <a:schemeClr val="bg1"/>
                </a:solidFill>
              </a:rPr>
              <a:t> 46,7%</a:t>
            </a:r>
            <a:endParaRPr lang="el-GR" sz="1100" dirty="0">
              <a:solidFill>
                <a:schemeClr val="bg1"/>
              </a:solidFill>
            </a:endParaRPr>
          </a:p>
        </p:txBody>
      </p:sp>
      <p:sp>
        <p:nvSpPr>
          <p:cNvPr id="20" name="TextBox 19">
            <a:extLst>
              <a:ext uri="{FF2B5EF4-FFF2-40B4-BE49-F238E27FC236}">
                <a16:creationId xmlns:a16="http://schemas.microsoft.com/office/drawing/2014/main" xmlns="" id="{900413B8-130C-8048-85C7-F39C71C0AE26}"/>
              </a:ext>
            </a:extLst>
          </p:cNvPr>
          <p:cNvSpPr txBox="1"/>
          <p:nvPr/>
        </p:nvSpPr>
        <p:spPr>
          <a:xfrm>
            <a:off x="474478" y="2845815"/>
            <a:ext cx="1595337" cy="430887"/>
          </a:xfrm>
          <a:prstGeom prst="rect">
            <a:avLst/>
          </a:prstGeom>
          <a:noFill/>
        </p:spPr>
        <p:txBody>
          <a:bodyPr wrap="square" rtlCol="0">
            <a:spAutoFit/>
          </a:bodyPr>
          <a:lstStyle/>
          <a:p>
            <a:r>
              <a:rPr lang="el-GR" sz="1100" dirty="0">
                <a:solidFill>
                  <a:schemeClr val="bg1"/>
                </a:solidFill>
              </a:rPr>
              <a:t>Θα Παραμείνουν Σταθερές</a:t>
            </a:r>
            <a:r>
              <a:rPr lang="en-GB" sz="1100" dirty="0">
                <a:solidFill>
                  <a:schemeClr val="bg1"/>
                </a:solidFill>
              </a:rPr>
              <a:t> 40,6%</a:t>
            </a:r>
            <a:endParaRPr lang="el-GR" sz="1100" dirty="0">
              <a:solidFill>
                <a:schemeClr val="bg1"/>
              </a:solidFill>
            </a:endParaRPr>
          </a:p>
        </p:txBody>
      </p:sp>
      <p:sp>
        <p:nvSpPr>
          <p:cNvPr id="21" name="TextBox 20">
            <a:extLst>
              <a:ext uri="{FF2B5EF4-FFF2-40B4-BE49-F238E27FC236}">
                <a16:creationId xmlns:a16="http://schemas.microsoft.com/office/drawing/2014/main" xmlns="" id="{B3FFA1C5-687C-B5F1-70BA-A905E549B0F3}"/>
              </a:ext>
            </a:extLst>
          </p:cNvPr>
          <p:cNvSpPr txBox="1"/>
          <p:nvPr/>
        </p:nvSpPr>
        <p:spPr>
          <a:xfrm>
            <a:off x="898989" y="1657808"/>
            <a:ext cx="1147864" cy="430887"/>
          </a:xfrm>
          <a:prstGeom prst="rect">
            <a:avLst/>
          </a:prstGeom>
          <a:noFill/>
        </p:spPr>
        <p:txBody>
          <a:bodyPr wrap="square" rtlCol="0">
            <a:spAutoFit/>
          </a:bodyPr>
          <a:lstStyle/>
          <a:p>
            <a:r>
              <a:rPr lang="el-GR" sz="1100" dirty="0"/>
              <a:t>Θα μειωθούν</a:t>
            </a:r>
            <a:r>
              <a:rPr lang="en-GB" sz="1100" dirty="0"/>
              <a:t> </a:t>
            </a:r>
            <a:r>
              <a:rPr lang="el-GR" sz="1100" dirty="0"/>
              <a:t>12</a:t>
            </a:r>
            <a:r>
              <a:rPr lang="en-GB" sz="1100" dirty="0"/>
              <a:t>,</a:t>
            </a:r>
            <a:r>
              <a:rPr lang="en-US" sz="1100" dirty="0"/>
              <a:t>7</a:t>
            </a:r>
            <a:r>
              <a:rPr lang="en-GB" sz="1100" dirty="0"/>
              <a:t>%</a:t>
            </a:r>
            <a:endParaRPr lang="el-GR" sz="1100" dirty="0"/>
          </a:p>
        </p:txBody>
      </p:sp>
      <p:pic>
        <p:nvPicPr>
          <p:cNvPr id="16" name="Picture 15">
            <a:extLst>
              <a:ext uri="{FF2B5EF4-FFF2-40B4-BE49-F238E27FC236}">
                <a16:creationId xmlns:a16="http://schemas.microsoft.com/office/drawing/2014/main" xmlns="" id="{5AC12468-6370-8A68-C221-17F665B34945}"/>
              </a:ext>
            </a:extLst>
          </p:cNvPr>
          <p:cNvPicPr>
            <a:picLocks noChangeAspect="1"/>
          </p:cNvPicPr>
          <p:nvPr/>
        </p:nvPicPr>
        <p:blipFill rotWithShape="1">
          <a:blip r:embed="rId6"/>
          <a:srcRect t="6332" r="24671"/>
          <a:stretch/>
        </p:blipFill>
        <p:spPr>
          <a:xfrm>
            <a:off x="5628184" y="1123947"/>
            <a:ext cx="3234122" cy="3222287"/>
          </a:xfrm>
          <a:prstGeom prst="rect">
            <a:avLst/>
          </a:prstGeom>
        </p:spPr>
      </p:pic>
      <p:sp>
        <p:nvSpPr>
          <p:cNvPr id="24" name="TextBox 23">
            <a:extLst>
              <a:ext uri="{FF2B5EF4-FFF2-40B4-BE49-F238E27FC236}">
                <a16:creationId xmlns:a16="http://schemas.microsoft.com/office/drawing/2014/main" xmlns="" id="{3703DAEF-34CB-52E5-518A-ED659243AD50}"/>
              </a:ext>
            </a:extLst>
          </p:cNvPr>
          <p:cNvSpPr txBox="1"/>
          <p:nvPr/>
        </p:nvSpPr>
        <p:spPr>
          <a:xfrm>
            <a:off x="7715948" y="2600768"/>
            <a:ext cx="1147864" cy="430887"/>
          </a:xfrm>
          <a:prstGeom prst="rect">
            <a:avLst/>
          </a:prstGeom>
          <a:noFill/>
        </p:spPr>
        <p:txBody>
          <a:bodyPr wrap="square" rtlCol="0">
            <a:spAutoFit/>
          </a:bodyPr>
          <a:lstStyle/>
          <a:p>
            <a:r>
              <a:rPr lang="el-GR" sz="1100" dirty="0">
                <a:solidFill>
                  <a:schemeClr val="bg1"/>
                </a:solidFill>
              </a:rPr>
              <a:t>Θα αυξηθούν</a:t>
            </a:r>
            <a:r>
              <a:rPr lang="en-GB" sz="1100" dirty="0">
                <a:solidFill>
                  <a:schemeClr val="bg1"/>
                </a:solidFill>
              </a:rPr>
              <a:t> 47,4%</a:t>
            </a:r>
            <a:endParaRPr lang="el-GR" sz="1100" dirty="0">
              <a:solidFill>
                <a:schemeClr val="bg1"/>
              </a:solidFill>
            </a:endParaRPr>
          </a:p>
        </p:txBody>
      </p:sp>
      <p:sp>
        <p:nvSpPr>
          <p:cNvPr id="25" name="TextBox 24">
            <a:extLst>
              <a:ext uri="{FF2B5EF4-FFF2-40B4-BE49-F238E27FC236}">
                <a16:creationId xmlns:a16="http://schemas.microsoft.com/office/drawing/2014/main" xmlns="" id="{DC3A40D9-9274-910E-E303-233206FA65AE}"/>
              </a:ext>
            </a:extLst>
          </p:cNvPr>
          <p:cNvSpPr txBox="1"/>
          <p:nvPr/>
        </p:nvSpPr>
        <p:spPr>
          <a:xfrm>
            <a:off x="5926322" y="2594094"/>
            <a:ext cx="1595337" cy="430887"/>
          </a:xfrm>
          <a:prstGeom prst="rect">
            <a:avLst/>
          </a:prstGeom>
          <a:noFill/>
        </p:spPr>
        <p:txBody>
          <a:bodyPr wrap="square" rtlCol="0">
            <a:spAutoFit/>
          </a:bodyPr>
          <a:lstStyle/>
          <a:p>
            <a:r>
              <a:rPr lang="el-GR" sz="1100" dirty="0">
                <a:solidFill>
                  <a:schemeClr val="bg1"/>
                </a:solidFill>
              </a:rPr>
              <a:t>Θα Παραμείνουν Σταθερές</a:t>
            </a:r>
            <a:r>
              <a:rPr lang="en-GB" sz="1100" dirty="0">
                <a:solidFill>
                  <a:schemeClr val="bg1"/>
                </a:solidFill>
              </a:rPr>
              <a:t> 45,1%</a:t>
            </a:r>
            <a:endParaRPr lang="el-GR" sz="1100" dirty="0">
              <a:solidFill>
                <a:schemeClr val="bg1"/>
              </a:solidFill>
            </a:endParaRPr>
          </a:p>
        </p:txBody>
      </p:sp>
      <p:sp>
        <p:nvSpPr>
          <p:cNvPr id="26" name="TextBox 25">
            <a:extLst>
              <a:ext uri="{FF2B5EF4-FFF2-40B4-BE49-F238E27FC236}">
                <a16:creationId xmlns:a16="http://schemas.microsoft.com/office/drawing/2014/main" xmlns="" id="{2E17DC2D-8B32-B95E-6ABB-3471E369D375}"/>
              </a:ext>
            </a:extLst>
          </p:cNvPr>
          <p:cNvSpPr txBox="1"/>
          <p:nvPr/>
        </p:nvSpPr>
        <p:spPr>
          <a:xfrm>
            <a:off x="6597794" y="1240400"/>
            <a:ext cx="1147864" cy="430887"/>
          </a:xfrm>
          <a:prstGeom prst="rect">
            <a:avLst/>
          </a:prstGeom>
          <a:noFill/>
        </p:spPr>
        <p:txBody>
          <a:bodyPr wrap="square" rtlCol="0">
            <a:spAutoFit/>
          </a:bodyPr>
          <a:lstStyle/>
          <a:p>
            <a:r>
              <a:rPr lang="el-GR" sz="1100" dirty="0"/>
              <a:t>Θα μειωθούν</a:t>
            </a:r>
            <a:r>
              <a:rPr lang="en-GB" sz="1100" dirty="0"/>
              <a:t> </a:t>
            </a:r>
            <a:r>
              <a:rPr lang="en-US" sz="1100" dirty="0"/>
              <a:t>7</a:t>
            </a:r>
            <a:r>
              <a:rPr lang="en-GB" sz="1100" dirty="0"/>
              <a:t>,</a:t>
            </a:r>
            <a:r>
              <a:rPr lang="en-US" sz="1100" dirty="0"/>
              <a:t>5</a:t>
            </a:r>
            <a:r>
              <a:rPr lang="en-GB" sz="1100" dirty="0"/>
              <a:t>%</a:t>
            </a:r>
            <a:endParaRPr lang="el-GR" sz="1100" dirty="0"/>
          </a:p>
        </p:txBody>
      </p:sp>
      <p:sp>
        <p:nvSpPr>
          <p:cNvPr id="30" name="TextBox 29">
            <a:extLst>
              <a:ext uri="{FF2B5EF4-FFF2-40B4-BE49-F238E27FC236}">
                <a16:creationId xmlns:a16="http://schemas.microsoft.com/office/drawing/2014/main" xmlns="" id="{0E08414D-9E94-DE0A-03E1-57AE494FACA0}"/>
              </a:ext>
            </a:extLst>
          </p:cNvPr>
          <p:cNvSpPr txBox="1"/>
          <p:nvPr/>
        </p:nvSpPr>
        <p:spPr>
          <a:xfrm>
            <a:off x="2419780" y="5060642"/>
            <a:ext cx="1147864" cy="430887"/>
          </a:xfrm>
          <a:prstGeom prst="rect">
            <a:avLst/>
          </a:prstGeom>
          <a:noFill/>
        </p:spPr>
        <p:txBody>
          <a:bodyPr wrap="square" rtlCol="0">
            <a:spAutoFit/>
          </a:bodyPr>
          <a:lstStyle/>
          <a:p>
            <a:r>
              <a:rPr lang="el-GR" sz="1100" dirty="0">
                <a:solidFill>
                  <a:schemeClr val="bg1"/>
                </a:solidFill>
              </a:rPr>
              <a:t>Θα αυξηθούν</a:t>
            </a:r>
            <a:r>
              <a:rPr lang="en-GB" sz="1100" dirty="0">
                <a:solidFill>
                  <a:schemeClr val="bg1"/>
                </a:solidFill>
              </a:rPr>
              <a:t> 41,2%</a:t>
            </a:r>
            <a:endParaRPr lang="el-GR" sz="1100" dirty="0">
              <a:solidFill>
                <a:schemeClr val="bg1"/>
              </a:solidFill>
            </a:endParaRPr>
          </a:p>
        </p:txBody>
      </p:sp>
      <p:sp>
        <p:nvSpPr>
          <p:cNvPr id="31" name="TextBox 30">
            <a:extLst>
              <a:ext uri="{FF2B5EF4-FFF2-40B4-BE49-F238E27FC236}">
                <a16:creationId xmlns:a16="http://schemas.microsoft.com/office/drawing/2014/main" xmlns="" id="{0201B15B-D495-0572-A084-5606B11D7CE6}"/>
              </a:ext>
            </a:extLst>
          </p:cNvPr>
          <p:cNvSpPr txBox="1"/>
          <p:nvPr/>
        </p:nvSpPr>
        <p:spPr>
          <a:xfrm>
            <a:off x="556076" y="5654026"/>
            <a:ext cx="1595337" cy="430887"/>
          </a:xfrm>
          <a:prstGeom prst="rect">
            <a:avLst/>
          </a:prstGeom>
          <a:noFill/>
        </p:spPr>
        <p:txBody>
          <a:bodyPr wrap="square" rtlCol="0">
            <a:spAutoFit/>
          </a:bodyPr>
          <a:lstStyle/>
          <a:p>
            <a:r>
              <a:rPr lang="el-GR" sz="1100" dirty="0">
                <a:solidFill>
                  <a:schemeClr val="bg1"/>
                </a:solidFill>
              </a:rPr>
              <a:t>Θα Παραμείνουν Σταθερές</a:t>
            </a:r>
            <a:r>
              <a:rPr lang="en-GB" sz="1100" dirty="0">
                <a:solidFill>
                  <a:schemeClr val="bg1"/>
                </a:solidFill>
              </a:rPr>
              <a:t> 42,9%</a:t>
            </a:r>
            <a:endParaRPr lang="el-GR" sz="1100" dirty="0">
              <a:solidFill>
                <a:schemeClr val="bg1"/>
              </a:solidFill>
            </a:endParaRPr>
          </a:p>
        </p:txBody>
      </p:sp>
      <p:sp>
        <p:nvSpPr>
          <p:cNvPr id="32" name="TextBox 31">
            <a:extLst>
              <a:ext uri="{FF2B5EF4-FFF2-40B4-BE49-F238E27FC236}">
                <a16:creationId xmlns:a16="http://schemas.microsoft.com/office/drawing/2014/main" xmlns="" id="{B8135C1D-3777-4053-E332-86F6B84FE01F}"/>
              </a:ext>
            </a:extLst>
          </p:cNvPr>
          <p:cNvSpPr txBox="1"/>
          <p:nvPr/>
        </p:nvSpPr>
        <p:spPr>
          <a:xfrm>
            <a:off x="1003549" y="4435383"/>
            <a:ext cx="1147864" cy="430887"/>
          </a:xfrm>
          <a:prstGeom prst="rect">
            <a:avLst/>
          </a:prstGeom>
          <a:noFill/>
        </p:spPr>
        <p:txBody>
          <a:bodyPr wrap="square" rtlCol="0">
            <a:spAutoFit/>
          </a:bodyPr>
          <a:lstStyle/>
          <a:p>
            <a:r>
              <a:rPr lang="el-GR" sz="1100" dirty="0"/>
              <a:t>Θα μειωθούν</a:t>
            </a:r>
            <a:r>
              <a:rPr lang="en-GB" sz="1100" dirty="0"/>
              <a:t> </a:t>
            </a:r>
            <a:r>
              <a:rPr lang="en-US" sz="1100" dirty="0"/>
              <a:t>15</a:t>
            </a:r>
            <a:r>
              <a:rPr lang="en-GB" sz="1100" dirty="0"/>
              <a:t>,</a:t>
            </a:r>
            <a:r>
              <a:rPr lang="en-US" sz="1100" dirty="0"/>
              <a:t>9</a:t>
            </a:r>
            <a:r>
              <a:rPr lang="en-GB" sz="1100" dirty="0"/>
              <a:t>%</a:t>
            </a:r>
            <a:endParaRPr lang="el-GR" sz="1100" dirty="0"/>
          </a:p>
        </p:txBody>
      </p:sp>
      <p:sp>
        <p:nvSpPr>
          <p:cNvPr id="3" name="TextBox 2">
            <a:extLst>
              <a:ext uri="{FF2B5EF4-FFF2-40B4-BE49-F238E27FC236}">
                <a16:creationId xmlns:a16="http://schemas.microsoft.com/office/drawing/2014/main" xmlns="" id="{F95CED06-78C9-B271-5F64-F2F87684748D}"/>
              </a:ext>
            </a:extLst>
          </p:cNvPr>
          <p:cNvSpPr txBox="1"/>
          <p:nvPr/>
        </p:nvSpPr>
        <p:spPr>
          <a:xfrm>
            <a:off x="3890948" y="4533997"/>
            <a:ext cx="5107137" cy="1600438"/>
          </a:xfrm>
          <a:prstGeom prst="rect">
            <a:avLst/>
          </a:prstGeom>
          <a:solidFill>
            <a:schemeClr val="accent2">
              <a:lumMod val="60000"/>
              <a:lumOff val="40000"/>
            </a:schemeClr>
          </a:solidFill>
        </p:spPr>
        <p:txBody>
          <a:bodyPr wrap="square" rtlCol="0">
            <a:spAutoFit/>
          </a:bodyPr>
          <a:lstStyle/>
          <a:p>
            <a:r>
              <a:rPr lang="el-GR" sz="1400" dirty="0"/>
              <a:t>Σε σχέση με τις εκτιμήσεις για την πορεία των τιμών του ρεύματος για το επόμενο εξάμηνο, οι πλέον αισιόδοξοι είναι οι επιχειρηματίες της Π.Ε. Ηλείας και οι πλέον απαισιόδοξοι είναι οι επιχειρηματίες της Π.Ε. Αχαΐας. Με εξαίρεση το ποσοστό την χαμηλή αισιοδοξία των επιχειρηματιών της Π.Ε. Αχαΐας, όλοι οι υπόλοιποι δείκτες αισιοδοξίας έχουν κοντινές τιμές για τους επιχειρηματίες της Περιφέρειας Δυτικής Ελλάδας. </a:t>
            </a:r>
            <a:endParaRPr lang="el-GR" dirty="0"/>
          </a:p>
        </p:txBody>
      </p:sp>
    </p:spTree>
    <p:extLst>
      <p:ext uri="{BB962C8B-B14F-4D97-AF65-F5344CB8AC3E}">
        <p14:creationId xmlns:p14="http://schemas.microsoft.com/office/powerpoint/2010/main" xmlns="" val="3340274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DCCBCF9-639B-F42C-E88C-18B68E87E1B9}"/>
              </a:ext>
            </a:extLst>
          </p:cNvPr>
          <p:cNvPicPr>
            <a:picLocks noChangeAspect="1"/>
          </p:cNvPicPr>
          <p:nvPr/>
        </p:nvPicPr>
        <p:blipFill rotWithShape="1">
          <a:blip r:embed="rId4"/>
          <a:srcRect t="10617"/>
          <a:stretch/>
        </p:blipFill>
        <p:spPr>
          <a:xfrm>
            <a:off x="-30061" y="4189044"/>
            <a:ext cx="3726572" cy="2668956"/>
          </a:xfrm>
          <a:prstGeom prst="rect">
            <a:avLst/>
          </a:prstGeom>
        </p:spPr>
      </p:pic>
      <p:pic>
        <p:nvPicPr>
          <p:cNvPr id="6" name="Picture 5">
            <a:extLst>
              <a:ext uri="{FF2B5EF4-FFF2-40B4-BE49-F238E27FC236}">
                <a16:creationId xmlns:a16="http://schemas.microsoft.com/office/drawing/2014/main" xmlns="" id="{31E1CB75-3952-B68D-7F1F-50855BCC8D62}"/>
              </a:ext>
            </a:extLst>
          </p:cNvPr>
          <p:cNvPicPr>
            <a:picLocks noChangeAspect="1"/>
          </p:cNvPicPr>
          <p:nvPr/>
        </p:nvPicPr>
        <p:blipFill>
          <a:blip r:embed="rId5"/>
          <a:stretch>
            <a:fillRect/>
          </a:stretch>
        </p:blipFill>
        <p:spPr>
          <a:xfrm>
            <a:off x="4700194" y="1080524"/>
            <a:ext cx="4431216" cy="3319866"/>
          </a:xfrm>
          <a:prstGeom prst="rect">
            <a:avLst/>
          </a:prstGeom>
        </p:spPr>
      </p:pic>
      <p:pic>
        <p:nvPicPr>
          <p:cNvPr id="4" name="Picture 3">
            <a:extLst>
              <a:ext uri="{FF2B5EF4-FFF2-40B4-BE49-F238E27FC236}">
                <a16:creationId xmlns:a16="http://schemas.microsoft.com/office/drawing/2014/main" xmlns="" id="{A888EC99-E22F-D97B-52D5-AC06275E4727}"/>
              </a:ext>
            </a:extLst>
          </p:cNvPr>
          <p:cNvPicPr>
            <a:picLocks noChangeAspect="1"/>
          </p:cNvPicPr>
          <p:nvPr/>
        </p:nvPicPr>
        <p:blipFill rotWithShape="1">
          <a:blip r:embed="rId5"/>
          <a:srcRect l="464" t="10535" r="26460" b="458"/>
          <a:stretch/>
        </p:blipFill>
        <p:spPr>
          <a:xfrm>
            <a:off x="-30061" y="1132814"/>
            <a:ext cx="3726572" cy="3070595"/>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Γ.</a:t>
            </a:r>
            <a:r>
              <a:rPr lang="en-US" sz="2400" dirty="0">
                <a:cs typeface="Times New Roman" pitchFamily="18" charset="0"/>
              </a:rPr>
              <a:t>5</a:t>
            </a:r>
            <a:r>
              <a:rPr lang="el-GR" sz="2400" dirty="0">
                <a:cs typeface="Times New Roman" pitchFamily="18" charset="0"/>
              </a:rPr>
              <a:t>. Τι πιστεύετε για την πορεία των τιμών των καυσίμων για το επόμενο εξάμηνο;</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1261592" y="3582414"/>
            <a:ext cx="2714089" cy="338554"/>
          </a:xfrm>
          <a:prstGeom prst="rect">
            <a:avLst/>
          </a:prstGeom>
          <a:noFill/>
        </p:spPr>
        <p:txBody>
          <a:bodyPr wrap="square" rtlCol="0">
            <a:spAutoFit/>
          </a:bodyPr>
          <a:lstStyle/>
          <a:p>
            <a:pPr algn="ctr"/>
            <a:r>
              <a:rPr lang="el-GR" sz="1600" b="1" dirty="0"/>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4223912" y="1394193"/>
            <a:ext cx="1650332" cy="338554"/>
          </a:xfrm>
          <a:prstGeom prst="rect">
            <a:avLst/>
          </a:prstGeom>
          <a:noFill/>
        </p:spPr>
        <p:txBody>
          <a:bodyPr wrap="square" rtlCol="0">
            <a:spAutoFit/>
          </a:bodyPr>
          <a:lstStyle/>
          <a:p>
            <a:pPr algn="ctr"/>
            <a:r>
              <a:rPr lang="el-GR" sz="1600" b="1" dirty="0"/>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2121486" y="6478576"/>
            <a:ext cx="1989343" cy="338554"/>
          </a:xfrm>
          <a:prstGeom prst="rect">
            <a:avLst/>
          </a:prstGeom>
          <a:noFill/>
        </p:spPr>
        <p:txBody>
          <a:bodyPr wrap="square" rtlCol="0">
            <a:spAutoFit/>
          </a:bodyPr>
          <a:lstStyle/>
          <a:p>
            <a:pPr algn="ctr"/>
            <a:r>
              <a:rPr lang="el-GR" sz="1600" b="1" dirty="0"/>
              <a:t>Π.Ε. Ηλείας </a:t>
            </a:r>
          </a:p>
        </p:txBody>
      </p:sp>
      <p:sp>
        <p:nvSpPr>
          <p:cNvPr id="19" name="TextBox 18">
            <a:extLst>
              <a:ext uri="{FF2B5EF4-FFF2-40B4-BE49-F238E27FC236}">
                <a16:creationId xmlns:a16="http://schemas.microsoft.com/office/drawing/2014/main" xmlns="" id="{24EAFB76-828F-6FC7-44A1-BDE566C2C8B4}"/>
              </a:ext>
            </a:extLst>
          </p:cNvPr>
          <p:cNvSpPr txBox="1"/>
          <p:nvPr/>
        </p:nvSpPr>
        <p:spPr>
          <a:xfrm>
            <a:off x="2192838" y="2481869"/>
            <a:ext cx="1147864" cy="430887"/>
          </a:xfrm>
          <a:prstGeom prst="rect">
            <a:avLst/>
          </a:prstGeom>
          <a:noFill/>
        </p:spPr>
        <p:txBody>
          <a:bodyPr wrap="square" rtlCol="0">
            <a:spAutoFit/>
          </a:bodyPr>
          <a:lstStyle/>
          <a:p>
            <a:r>
              <a:rPr lang="el-GR" sz="1100" dirty="0">
                <a:solidFill>
                  <a:schemeClr val="bg1"/>
                </a:solidFill>
              </a:rPr>
              <a:t>Θα αυξηθούν</a:t>
            </a:r>
            <a:r>
              <a:rPr lang="en-GB" sz="1100" dirty="0">
                <a:solidFill>
                  <a:schemeClr val="bg1"/>
                </a:solidFill>
              </a:rPr>
              <a:t> 73,2%</a:t>
            </a:r>
            <a:endParaRPr lang="el-GR" sz="1100" dirty="0">
              <a:solidFill>
                <a:schemeClr val="bg1"/>
              </a:solidFill>
            </a:endParaRPr>
          </a:p>
        </p:txBody>
      </p:sp>
      <p:sp>
        <p:nvSpPr>
          <p:cNvPr id="20" name="TextBox 19">
            <a:extLst>
              <a:ext uri="{FF2B5EF4-FFF2-40B4-BE49-F238E27FC236}">
                <a16:creationId xmlns:a16="http://schemas.microsoft.com/office/drawing/2014/main" xmlns="" id="{900413B8-130C-8048-85C7-F39C71C0AE26}"/>
              </a:ext>
            </a:extLst>
          </p:cNvPr>
          <p:cNvSpPr txBox="1"/>
          <p:nvPr/>
        </p:nvSpPr>
        <p:spPr>
          <a:xfrm>
            <a:off x="231961" y="2143679"/>
            <a:ext cx="1595337" cy="430887"/>
          </a:xfrm>
          <a:prstGeom prst="rect">
            <a:avLst/>
          </a:prstGeom>
          <a:noFill/>
        </p:spPr>
        <p:txBody>
          <a:bodyPr wrap="square" rtlCol="0">
            <a:spAutoFit/>
          </a:bodyPr>
          <a:lstStyle/>
          <a:p>
            <a:r>
              <a:rPr lang="el-GR" sz="1100" dirty="0">
                <a:solidFill>
                  <a:schemeClr val="bg1"/>
                </a:solidFill>
              </a:rPr>
              <a:t>Θα Παραμείνουν Σταθερές</a:t>
            </a:r>
            <a:r>
              <a:rPr lang="en-GB" sz="1100" dirty="0">
                <a:solidFill>
                  <a:schemeClr val="bg1"/>
                </a:solidFill>
              </a:rPr>
              <a:t> 22,2%</a:t>
            </a:r>
            <a:endParaRPr lang="el-GR" sz="1100" dirty="0">
              <a:solidFill>
                <a:schemeClr val="bg1"/>
              </a:solidFill>
            </a:endParaRPr>
          </a:p>
        </p:txBody>
      </p:sp>
      <p:sp>
        <p:nvSpPr>
          <p:cNvPr id="21" name="TextBox 20">
            <a:extLst>
              <a:ext uri="{FF2B5EF4-FFF2-40B4-BE49-F238E27FC236}">
                <a16:creationId xmlns:a16="http://schemas.microsoft.com/office/drawing/2014/main" xmlns="" id="{B3FFA1C5-687C-B5F1-70BA-A905E549B0F3}"/>
              </a:ext>
            </a:extLst>
          </p:cNvPr>
          <p:cNvSpPr txBox="1"/>
          <p:nvPr/>
        </p:nvSpPr>
        <p:spPr>
          <a:xfrm>
            <a:off x="1382994" y="1155448"/>
            <a:ext cx="1147864" cy="430887"/>
          </a:xfrm>
          <a:prstGeom prst="rect">
            <a:avLst/>
          </a:prstGeom>
          <a:noFill/>
        </p:spPr>
        <p:txBody>
          <a:bodyPr wrap="square" rtlCol="0">
            <a:spAutoFit/>
          </a:bodyPr>
          <a:lstStyle/>
          <a:p>
            <a:r>
              <a:rPr lang="el-GR" sz="1100" dirty="0"/>
              <a:t>Θα μειωθούν</a:t>
            </a:r>
            <a:r>
              <a:rPr lang="en-GB" sz="1100" dirty="0"/>
              <a:t> </a:t>
            </a:r>
            <a:r>
              <a:rPr lang="en-US" sz="1100" dirty="0"/>
              <a:t>4</a:t>
            </a:r>
            <a:r>
              <a:rPr lang="en-GB" sz="1100" dirty="0"/>
              <a:t>,</a:t>
            </a:r>
            <a:r>
              <a:rPr lang="en-US" sz="1100" dirty="0"/>
              <a:t>6</a:t>
            </a:r>
            <a:r>
              <a:rPr lang="en-GB" sz="1100" dirty="0"/>
              <a:t>%</a:t>
            </a:r>
            <a:endParaRPr lang="el-GR" sz="1100" dirty="0"/>
          </a:p>
        </p:txBody>
      </p:sp>
      <p:sp>
        <p:nvSpPr>
          <p:cNvPr id="27" name="TextBox 26">
            <a:extLst>
              <a:ext uri="{FF2B5EF4-FFF2-40B4-BE49-F238E27FC236}">
                <a16:creationId xmlns:a16="http://schemas.microsoft.com/office/drawing/2014/main" xmlns="" id="{E113F67A-2364-8FDB-C30E-03004F248B5E}"/>
              </a:ext>
            </a:extLst>
          </p:cNvPr>
          <p:cNvSpPr txBox="1"/>
          <p:nvPr/>
        </p:nvSpPr>
        <p:spPr>
          <a:xfrm>
            <a:off x="6492988" y="3213556"/>
            <a:ext cx="1147864" cy="430887"/>
          </a:xfrm>
          <a:prstGeom prst="rect">
            <a:avLst/>
          </a:prstGeom>
          <a:noFill/>
        </p:spPr>
        <p:txBody>
          <a:bodyPr wrap="square" rtlCol="0">
            <a:spAutoFit/>
          </a:bodyPr>
          <a:lstStyle/>
          <a:p>
            <a:r>
              <a:rPr lang="el-GR" sz="1100" dirty="0">
                <a:solidFill>
                  <a:schemeClr val="bg1"/>
                </a:solidFill>
              </a:rPr>
              <a:t>Θα αυξηθούν</a:t>
            </a:r>
            <a:r>
              <a:rPr lang="en-GB" sz="1100" dirty="0">
                <a:solidFill>
                  <a:schemeClr val="bg1"/>
                </a:solidFill>
              </a:rPr>
              <a:t> 75,0%</a:t>
            </a:r>
            <a:endParaRPr lang="el-GR" sz="1100" dirty="0">
              <a:solidFill>
                <a:schemeClr val="bg1"/>
              </a:solidFill>
            </a:endParaRPr>
          </a:p>
        </p:txBody>
      </p:sp>
      <p:sp>
        <p:nvSpPr>
          <p:cNvPr id="28" name="TextBox 27">
            <a:extLst>
              <a:ext uri="{FF2B5EF4-FFF2-40B4-BE49-F238E27FC236}">
                <a16:creationId xmlns:a16="http://schemas.microsoft.com/office/drawing/2014/main" xmlns="" id="{B28D89FE-700A-82E9-19C9-2C10B82B37D6}"/>
              </a:ext>
            </a:extLst>
          </p:cNvPr>
          <p:cNvSpPr txBox="1"/>
          <p:nvPr/>
        </p:nvSpPr>
        <p:spPr>
          <a:xfrm>
            <a:off x="4896869" y="2503821"/>
            <a:ext cx="1595337" cy="430887"/>
          </a:xfrm>
          <a:prstGeom prst="rect">
            <a:avLst/>
          </a:prstGeom>
          <a:noFill/>
        </p:spPr>
        <p:txBody>
          <a:bodyPr wrap="square" rtlCol="0">
            <a:spAutoFit/>
          </a:bodyPr>
          <a:lstStyle/>
          <a:p>
            <a:r>
              <a:rPr lang="el-GR" sz="1100" dirty="0">
                <a:solidFill>
                  <a:schemeClr val="bg1"/>
                </a:solidFill>
              </a:rPr>
              <a:t>Θα Παραμείνουν Σταθερές</a:t>
            </a:r>
            <a:r>
              <a:rPr lang="en-GB" sz="1100" dirty="0">
                <a:solidFill>
                  <a:schemeClr val="bg1"/>
                </a:solidFill>
              </a:rPr>
              <a:t> 23,9%</a:t>
            </a:r>
            <a:endParaRPr lang="el-GR" sz="1100" dirty="0">
              <a:solidFill>
                <a:schemeClr val="bg1"/>
              </a:solidFill>
            </a:endParaRPr>
          </a:p>
        </p:txBody>
      </p:sp>
      <p:sp>
        <p:nvSpPr>
          <p:cNvPr id="33" name="TextBox 32">
            <a:extLst>
              <a:ext uri="{FF2B5EF4-FFF2-40B4-BE49-F238E27FC236}">
                <a16:creationId xmlns:a16="http://schemas.microsoft.com/office/drawing/2014/main" xmlns="" id="{1B6AF9C0-F35C-175F-5A7A-3D220162C4D0}"/>
              </a:ext>
            </a:extLst>
          </p:cNvPr>
          <p:cNvSpPr txBox="1"/>
          <p:nvPr/>
        </p:nvSpPr>
        <p:spPr>
          <a:xfrm>
            <a:off x="5929629" y="1486264"/>
            <a:ext cx="1147864" cy="261610"/>
          </a:xfrm>
          <a:prstGeom prst="rect">
            <a:avLst/>
          </a:prstGeom>
          <a:noFill/>
        </p:spPr>
        <p:txBody>
          <a:bodyPr wrap="square" rtlCol="0">
            <a:spAutoFit/>
          </a:bodyPr>
          <a:lstStyle/>
          <a:p>
            <a:r>
              <a:rPr lang="en-US" sz="1100" dirty="0"/>
              <a:t>1</a:t>
            </a:r>
            <a:r>
              <a:rPr lang="en-GB" sz="1100" dirty="0"/>
              <a:t>,</a:t>
            </a:r>
            <a:r>
              <a:rPr lang="en-US" sz="1100" dirty="0"/>
              <a:t>1</a:t>
            </a:r>
            <a:r>
              <a:rPr lang="en-GB" sz="1100" dirty="0"/>
              <a:t>%</a:t>
            </a:r>
            <a:endParaRPr lang="el-GR" sz="1100" dirty="0"/>
          </a:p>
        </p:txBody>
      </p:sp>
      <p:sp>
        <p:nvSpPr>
          <p:cNvPr id="34" name="TextBox 33">
            <a:extLst>
              <a:ext uri="{FF2B5EF4-FFF2-40B4-BE49-F238E27FC236}">
                <a16:creationId xmlns:a16="http://schemas.microsoft.com/office/drawing/2014/main" xmlns="" id="{BE12A190-4D47-2F73-7492-09703968DCBF}"/>
              </a:ext>
            </a:extLst>
          </p:cNvPr>
          <p:cNvSpPr txBox="1"/>
          <p:nvPr/>
        </p:nvSpPr>
        <p:spPr>
          <a:xfrm>
            <a:off x="1253366" y="5875769"/>
            <a:ext cx="1147864" cy="430887"/>
          </a:xfrm>
          <a:prstGeom prst="rect">
            <a:avLst/>
          </a:prstGeom>
          <a:noFill/>
        </p:spPr>
        <p:txBody>
          <a:bodyPr wrap="square" rtlCol="0">
            <a:spAutoFit/>
          </a:bodyPr>
          <a:lstStyle/>
          <a:p>
            <a:r>
              <a:rPr lang="el-GR" sz="1100" dirty="0">
                <a:solidFill>
                  <a:schemeClr val="bg1"/>
                </a:solidFill>
              </a:rPr>
              <a:t>Θα αυξηθούν</a:t>
            </a:r>
            <a:r>
              <a:rPr lang="en-GB" sz="1100" dirty="0">
                <a:solidFill>
                  <a:schemeClr val="bg1"/>
                </a:solidFill>
              </a:rPr>
              <a:t> 75,4%</a:t>
            </a:r>
            <a:endParaRPr lang="el-GR" sz="1100" dirty="0">
              <a:solidFill>
                <a:schemeClr val="bg1"/>
              </a:solidFill>
            </a:endParaRPr>
          </a:p>
        </p:txBody>
      </p:sp>
      <p:sp>
        <p:nvSpPr>
          <p:cNvPr id="35" name="TextBox 34">
            <a:extLst>
              <a:ext uri="{FF2B5EF4-FFF2-40B4-BE49-F238E27FC236}">
                <a16:creationId xmlns:a16="http://schemas.microsoft.com/office/drawing/2014/main" xmlns="" id="{E7D7D50C-E958-AC69-A79C-2286211F2284}"/>
              </a:ext>
            </a:extLst>
          </p:cNvPr>
          <p:cNvSpPr txBox="1"/>
          <p:nvPr/>
        </p:nvSpPr>
        <p:spPr>
          <a:xfrm>
            <a:off x="140327" y="4967957"/>
            <a:ext cx="1595337" cy="430887"/>
          </a:xfrm>
          <a:prstGeom prst="rect">
            <a:avLst/>
          </a:prstGeom>
          <a:noFill/>
        </p:spPr>
        <p:txBody>
          <a:bodyPr wrap="square" rtlCol="0">
            <a:spAutoFit/>
          </a:bodyPr>
          <a:lstStyle/>
          <a:p>
            <a:r>
              <a:rPr lang="el-GR" sz="1100" dirty="0">
                <a:solidFill>
                  <a:schemeClr val="bg1"/>
                </a:solidFill>
              </a:rPr>
              <a:t>Θα Παραμείνουν Σταθερές</a:t>
            </a:r>
            <a:r>
              <a:rPr lang="en-GB" sz="1100" dirty="0">
                <a:solidFill>
                  <a:schemeClr val="bg1"/>
                </a:solidFill>
              </a:rPr>
              <a:t> 18,3%</a:t>
            </a:r>
            <a:endParaRPr lang="el-GR" sz="1100" dirty="0">
              <a:solidFill>
                <a:schemeClr val="bg1"/>
              </a:solidFill>
            </a:endParaRPr>
          </a:p>
        </p:txBody>
      </p:sp>
      <p:sp>
        <p:nvSpPr>
          <p:cNvPr id="36" name="TextBox 35">
            <a:extLst>
              <a:ext uri="{FF2B5EF4-FFF2-40B4-BE49-F238E27FC236}">
                <a16:creationId xmlns:a16="http://schemas.microsoft.com/office/drawing/2014/main" xmlns="" id="{60222758-EF9F-8B9B-B670-8A9AD06893A7}"/>
              </a:ext>
            </a:extLst>
          </p:cNvPr>
          <p:cNvSpPr txBox="1"/>
          <p:nvPr/>
        </p:nvSpPr>
        <p:spPr>
          <a:xfrm>
            <a:off x="973622" y="4267757"/>
            <a:ext cx="1147864" cy="261610"/>
          </a:xfrm>
          <a:prstGeom prst="rect">
            <a:avLst/>
          </a:prstGeom>
          <a:noFill/>
        </p:spPr>
        <p:txBody>
          <a:bodyPr wrap="square" rtlCol="0">
            <a:spAutoFit/>
          </a:bodyPr>
          <a:lstStyle/>
          <a:p>
            <a:r>
              <a:rPr lang="en-US" sz="1100" dirty="0"/>
              <a:t>6</a:t>
            </a:r>
            <a:r>
              <a:rPr lang="en-GB" sz="1100" dirty="0"/>
              <a:t>,</a:t>
            </a:r>
            <a:r>
              <a:rPr lang="en-US" sz="1100" dirty="0"/>
              <a:t>2</a:t>
            </a:r>
            <a:r>
              <a:rPr lang="en-GB" sz="1100" dirty="0"/>
              <a:t>%</a:t>
            </a:r>
            <a:endParaRPr lang="el-GR" sz="1100" dirty="0"/>
          </a:p>
        </p:txBody>
      </p:sp>
      <p:sp>
        <p:nvSpPr>
          <p:cNvPr id="3" name="TextBox 2">
            <a:extLst>
              <a:ext uri="{FF2B5EF4-FFF2-40B4-BE49-F238E27FC236}">
                <a16:creationId xmlns:a16="http://schemas.microsoft.com/office/drawing/2014/main" xmlns="" id="{66E41FCA-1E07-C9CF-5230-852F0403A9AD}"/>
              </a:ext>
            </a:extLst>
          </p:cNvPr>
          <p:cNvSpPr txBox="1"/>
          <p:nvPr/>
        </p:nvSpPr>
        <p:spPr>
          <a:xfrm>
            <a:off x="3890948" y="4533997"/>
            <a:ext cx="5107137" cy="1815882"/>
          </a:xfrm>
          <a:prstGeom prst="rect">
            <a:avLst/>
          </a:prstGeom>
          <a:solidFill>
            <a:schemeClr val="accent2">
              <a:lumMod val="60000"/>
              <a:lumOff val="40000"/>
            </a:schemeClr>
          </a:solidFill>
        </p:spPr>
        <p:txBody>
          <a:bodyPr wrap="square" rtlCol="0">
            <a:spAutoFit/>
          </a:bodyPr>
          <a:lstStyle/>
          <a:p>
            <a:r>
              <a:rPr lang="el-GR" sz="1400" dirty="0"/>
              <a:t>Σε σχέση με τις εκτιμήσεις για την πορεία των τιμών των καυσίμων για το επόμενο εξάμηνο, οι πλέον αισιόδοξοι είναι οι επιχειρηματίες της Π.Ε. Ηλείας και οι πλέον απαισιόδοξοι είναι οι επιχειρηματίες της Π.Ε. Αχαΐας. Με εξαίρεση το ποσοστό την χαμηλή αισιοδοξία των επιχειρηματιών της Π.Ε. Αχαΐας, όλοι οι υπόλοιποι δείκτες αισιοδοξίας για τις τιμές των καυσίμων έχουν κοντινές τιμές για τους επιχειρηματίες της Περιφέρειας Δυτικής Ελλάδας. </a:t>
            </a:r>
            <a:endParaRPr lang="el-GR" dirty="0"/>
          </a:p>
        </p:txBody>
      </p:sp>
    </p:spTree>
    <p:extLst>
      <p:ext uri="{BB962C8B-B14F-4D97-AF65-F5344CB8AC3E}">
        <p14:creationId xmlns:p14="http://schemas.microsoft.com/office/powerpoint/2010/main" xmlns="" val="129028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Αυξήσεις Τιμών Ενέργειας και Αυξήσεις Κόστους Επιχειρήσεων</a:t>
            </a: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FA056D59-FD1D-AEC8-6180-A823E9CBC39D}"/>
              </a:ext>
            </a:extLst>
          </p:cNvPr>
          <p:cNvSpPr txBox="1"/>
          <p:nvPr/>
        </p:nvSpPr>
        <p:spPr>
          <a:xfrm>
            <a:off x="252918" y="1459149"/>
            <a:ext cx="8891081" cy="5386090"/>
          </a:xfrm>
          <a:prstGeom prst="rect">
            <a:avLst/>
          </a:prstGeom>
          <a:noFill/>
        </p:spPr>
        <p:txBody>
          <a:bodyPr wrap="square" rtlCol="0">
            <a:spAutoFit/>
          </a:bodyPr>
          <a:lstStyle/>
          <a:p>
            <a:pPr marL="285750" indent="-285750">
              <a:buFont typeface="Arial" panose="020B0604020202020204" pitchFamily="34" charset="0"/>
              <a:buChar char="•"/>
            </a:pPr>
            <a:r>
              <a:rPr lang="el-GR" dirty="0"/>
              <a:t>Το κόστος παραγωγής των επιχειρήσεων της ΠΔΕ αυξήθηκε κατά μέσο όρο κατά </a:t>
            </a:r>
            <a:r>
              <a:rPr lang="el-GR" dirty="0">
                <a:solidFill>
                  <a:srgbClr val="C00000"/>
                </a:solidFill>
              </a:rPr>
              <a:t>12,77%</a:t>
            </a:r>
            <a:endParaRPr lang="en-US" dirty="0">
              <a:solidFill>
                <a:srgbClr val="C00000"/>
              </a:solidFill>
            </a:endParaRPr>
          </a:p>
          <a:p>
            <a:pPr marL="742950" lvl="1" indent="-285750">
              <a:buFont typeface="Arial" panose="020B0604020202020204" pitchFamily="34" charset="0"/>
              <a:buChar char="•"/>
            </a:pPr>
            <a:r>
              <a:rPr lang="el-GR" sz="1600" dirty="0"/>
              <a:t>Σημαντική αύξηση του κόστους παραγωγής διαπιστώνουν οι κλάδοι της </a:t>
            </a:r>
            <a:r>
              <a:rPr lang="el-GR" sz="1600" dirty="0">
                <a:solidFill>
                  <a:srgbClr val="C00000"/>
                </a:solidFill>
              </a:rPr>
              <a:t>Γεωργίας- Αλιείας </a:t>
            </a:r>
            <a:r>
              <a:rPr lang="el-GR" sz="1600" dirty="0"/>
              <a:t>και το </a:t>
            </a:r>
            <a:r>
              <a:rPr lang="el-GR" sz="1600" dirty="0">
                <a:solidFill>
                  <a:srgbClr val="C00000"/>
                </a:solidFill>
              </a:rPr>
              <a:t>Εμπόριο ενώ καμία αύξηση </a:t>
            </a:r>
            <a:r>
              <a:rPr lang="el-GR" sz="1600" dirty="0"/>
              <a:t>στο κόστος δε διαπιστώνουν το </a:t>
            </a:r>
            <a:r>
              <a:rPr lang="el-GR" sz="1600" dirty="0">
                <a:solidFill>
                  <a:srgbClr val="C00000"/>
                </a:solidFill>
              </a:rPr>
              <a:t>50% των επιχειρήσεων παροχής υπηρεσιών</a:t>
            </a:r>
            <a:endParaRPr lang="en-US" sz="1600" dirty="0">
              <a:solidFill>
                <a:srgbClr val="C00000"/>
              </a:solidFill>
            </a:endParaRPr>
          </a:p>
          <a:p>
            <a:pPr marL="742950" lvl="1" indent="-285750">
              <a:buFont typeface="Arial" panose="020B0604020202020204" pitchFamily="34" charset="0"/>
              <a:buChar char="•"/>
            </a:pPr>
            <a:r>
              <a:rPr lang="el-GR" sz="1600" dirty="0"/>
              <a:t>Η αύξηση των τιμών του ρεύματος</a:t>
            </a:r>
            <a:r>
              <a:rPr lang="el-GR" sz="1600" dirty="0">
                <a:solidFill>
                  <a:srgbClr val="C00000"/>
                </a:solidFill>
              </a:rPr>
              <a:t> επηρέασε κυρίως τον Ξενοδοχειακό Κλάδο, τον Κλάδο Εστίασης και Ψυχαγωγίας και το Εμπόριο</a:t>
            </a:r>
            <a:r>
              <a:rPr lang="en-US" sz="1600" dirty="0">
                <a:solidFill>
                  <a:srgbClr val="C00000"/>
                </a:solidFill>
              </a:rPr>
              <a:t> </a:t>
            </a:r>
            <a:r>
              <a:rPr lang="en-US" sz="1600" b="1" dirty="0">
                <a:solidFill>
                  <a:srgbClr val="C00000"/>
                </a:solidFill>
              </a:rPr>
              <a:t>(40-45% </a:t>
            </a:r>
            <a:r>
              <a:rPr lang="el-GR" sz="1600" b="1" dirty="0">
                <a:solidFill>
                  <a:srgbClr val="C00000"/>
                </a:solidFill>
              </a:rPr>
              <a:t>των επιχειρήσεων αυτών των κλάδων διαπιστώνουν αύξηση κόστους λειτουργίας τουλάχιστον 40%</a:t>
            </a:r>
            <a:r>
              <a:rPr lang="en-US" sz="1600" b="1" dirty="0">
                <a:solidFill>
                  <a:srgbClr val="C00000"/>
                </a:solidFill>
              </a:rPr>
              <a:t>)</a:t>
            </a:r>
          </a:p>
          <a:p>
            <a:pPr marL="742950" lvl="1" indent="-285750">
              <a:buFont typeface="Arial" panose="020B0604020202020204" pitchFamily="34" charset="0"/>
              <a:buChar char="•"/>
            </a:pPr>
            <a:r>
              <a:rPr lang="el-GR" sz="1600" dirty="0"/>
              <a:t>Οι δαπάνες θέρμανσης από την άλλη επηρεάζουν τόσο τον κλάδο παροχής υπηρεσιών, όσο και τους προαναφερόμενους κλάδους (Ξενοδοχειακό, Εστίασης και Εμπορίου)</a:t>
            </a:r>
          </a:p>
          <a:p>
            <a:endParaRPr lang="el-GR" dirty="0">
              <a:solidFill>
                <a:srgbClr val="C00000"/>
              </a:solidFill>
            </a:endParaRPr>
          </a:p>
          <a:p>
            <a:pPr marL="285750" indent="-285750">
              <a:buFont typeface="Arial" panose="020B0604020202020204" pitchFamily="34" charset="0"/>
              <a:buChar char="•"/>
            </a:pPr>
            <a:r>
              <a:rPr lang="el-GR" dirty="0"/>
              <a:t>Το κόστος των πρώτων υλών αυξήθηκε κατά </a:t>
            </a:r>
            <a:r>
              <a:rPr lang="en-US" dirty="0">
                <a:solidFill>
                  <a:srgbClr val="C00000"/>
                </a:solidFill>
              </a:rPr>
              <a:t>15,32% </a:t>
            </a:r>
            <a:r>
              <a:rPr lang="el-GR" dirty="0">
                <a:solidFill>
                  <a:srgbClr val="C00000"/>
                </a:solidFill>
              </a:rPr>
              <a:t>κατά μέσο όρο σε όλες τις επιχειρήσεις</a:t>
            </a:r>
            <a:endParaRPr lang="en-US" dirty="0">
              <a:solidFill>
                <a:srgbClr val="C00000"/>
              </a:solidFill>
            </a:endParaRPr>
          </a:p>
          <a:p>
            <a:pPr marL="285750" indent="-285750">
              <a:buFont typeface="Arial" panose="020B0604020202020204" pitchFamily="34" charset="0"/>
              <a:buChar char="•"/>
            </a:pPr>
            <a:r>
              <a:rPr lang="el-GR" dirty="0"/>
              <a:t>Το 65% των επιχειρήσεων που ανήκουν στον βιομηχανικό/ βιοτεχνικό κλάδο διαπιστώνουν αυξήσεις των τιμών των </a:t>
            </a:r>
            <a:r>
              <a:rPr lang="el-GR" dirty="0">
                <a:solidFill>
                  <a:srgbClr val="C00000"/>
                </a:solidFill>
              </a:rPr>
              <a:t>πρώτων υλών μεταξύ 20% και 30%</a:t>
            </a:r>
            <a:endParaRPr lang="en-US" dirty="0">
              <a:solidFill>
                <a:srgbClr val="C00000"/>
              </a:solidFill>
            </a:endParaRPr>
          </a:p>
          <a:p>
            <a:pPr marL="285750" indent="-285750">
              <a:buFont typeface="Arial" panose="020B0604020202020204" pitchFamily="34" charset="0"/>
              <a:buChar char="•"/>
            </a:pPr>
            <a:r>
              <a:rPr lang="el-GR" dirty="0"/>
              <a:t>Τέλος το 67,5% των επιχειρήσεων του δείγματος διαπιστώνει σχετικά χαμηλές αυξήσεις του μεταφορικού κόστους (έως 10%) ανεξαρτήτως κλάδου </a:t>
            </a:r>
            <a:endParaRPr lang="en-US" dirty="0"/>
          </a:p>
          <a:p>
            <a:pPr marL="285750" indent="-285750">
              <a:buFont typeface="Arial" panose="020B0604020202020204" pitchFamily="34" charset="0"/>
              <a:buChar char="•"/>
            </a:pPr>
            <a:r>
              <a:rPr lang="el-GR" dirty="0"/>
              <a:t>Αυτό συμβαίνει </a:t>
            </a:r>
            <a:r>
              <a:rPr lang="el-GR" dirty="0">
                <a:solidFill>
                  <a:srgbClr val="C00000"/>
                </a:solidFill>
              </a:rPr>
              <a:t>παρά το γεγονός ότι 50% των μεταφορικών εταιρειών διαπιστώνουν αυξήσεις στο πετρέλαιο κίνησης που τους ανεβάζουν το κόστος λειτουργίας από 30% και πάνω </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xmlns="" val="1795785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Αυξήσεις Τιμών Ενέργειας και Αυξήσεις Τιμών Επιχειρήσεων</a:t>
            </a: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FA056D59-FD1D-AEC8-6180-A823E9CBC39D}"/>
              </a:ext>
            </a:extLst>
          </p:cNvPr>
          <p:cNvSpPr txBox="1"/>
          <p:nvPr/>
        </p:nvSpPr>
        <p:spPr>
          <a:xfrm>
            <a:off x="4698461" y="1145806"/>
            <a:ext cx="4571999" cy="5632311"/>
          </a:xfrm>
          <a:prstGeom prst="rect">
            <a:avLst/>
          </a:prstGeom>
          <a:noFill/>
        </p:spPr>
        <p:txBody>
          <a:bodyPr wrap="square" rtlCol="0">
            <a:spAutoFit/>
          </a:bodyPr>
          <a:lstStyle/>
          <a:p>
            <a:r>
              <a:rPr lang="el-GR" dirty="0"/>
              <a:t>Οι επιχειρήσεις του δείγματος απάντησαν πως από τη συνολική επιβάρυνση του ενεργειακού κόστους θα αυξήσουν τις τιμές τους προς τους πελάτες τους </a:t>
            </a:r>
            <a:r>
              <a:rPr lang="el-GR" dirty="0">
                <a:solidFill>
                  <a:srgbClr val="C00000"/>
                </a:solidFill>
              </a:rPr>
              <a:t>15,37% κατά μέσο όρο </a:t>
            </a:r>
            <a:endParaRPr lang="en-US" dirty="0">
              <a:solidFill>
                <a:srgbClr val="C00000"/>
              </a:solidFill>
            </a:endParaRPr>
          </a:p>
          <a:p>
            <a:endParaRPr lang="el-GR" dirty="0">
              <a:solidFill>
                <a:srgbClr val="C00000"/>
              </a:solidFill>
            </a:endParaRPr>
          </a:p>
          <a:p>
            <a:pPr marL="285750" indent="-285750">
              <a:buFont typeface="Arial" panose="020B0604020202020204" pitchFamily="34" charset="0"/>
              <a:buChar char="•"/>
            </a:pPr>
            <a:r>
              <a:rPr lang="el-GR" dirty="0">
                <a:solidFill>
                  <a:srgbClr val="C00000"/>
                </a:solidFill>
              </a:rPr>
              <a:t>Περισσότερες από το 40% των επιχειρήσεων του δείγματος σκοπεύουν να αυξήσουν/ αύξησαν τις τιμές τους κατά 20% και πάνω</a:t>
            </a:r>
            <a:endParaRPr lang="en-US" dirty="0">
              <a:solidFill>
                <a:srgbClr val="C00000"/>
              </a:solidFill>
            </a:endParaRPr>
          </a:p>
          <a:p>
            <a:pPr marL="285750" indent="-285750">
              <a:buFont typeface="Arial" panose="020B0604020202020204" pitchFamily="34" charset="0"/>
              <a:buChar char="•"/>
            </a:pPr>
            <a:endParaRPr lang="en-US" dirty="0">
              <a:solidFill>
                <a:srgbClr val="C00000"/>
              </a:solidFill>
            </a:endParaRPr>
          </a:p>
          <a:p>
            <a:r>
              <a:rPr lang="el-GR" dirty="0"/>
              <a:t>Οι επιχειρήσεις αυτές προέρχονται κυρίως από τους κλάδους:</a:t>
            </a:r>
          </a:p>
          <a:p>
            <a:pPr marL="742950" lvl="1" indent="-285750">
              <a:buFont typeface="Arial" panose="020B0604020202020204" pitchFamily="34" charset="0"/>
              <a:buChar char="•"/>
            </a:pPr>
            <a:r>
              <a:rPr lang="el-GR" dirty="0"/>
              <a:t>Χονδρικό και Λιανικό Εμπόριο</a:t>
            </a:r>
          </a:p>
          <a:p>
            <a:pPr marL="742950" lvl="1" indent="-285750">
              <a:buFont typeface="Arial" panose="020B0604020202020204" pitchFamily="34" charset="0"/>
              <a:buChar char="•"/>
            </a:pPr>
            <a:r>
              <a:rPr lang="el-GR" dirty="0"/>
              <a:t>Εστίαση και Ψυχαγωγία </a:t>
            </a:r>
          </a:p>
          <a:p>
            <a:pPr marL="742950" lvl="1" indent="-285750">
              <a:buFont typeface="Arial" panose="020B0604020202020204" pitchFamily="34" charset="0"/>
              <a:buChar char="•"/>
            </a:pPr>
            <a:r>
              <a:rPr lang="el-GR" dirty="0"/>
              <a:t>Τουρισμός και Ξενοδοχεία</a:t>
            </a:r>
          </a:p>
          <a:p>
            <a:pPr marL="285750"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r>
              <a:rPr lang="el-GR" dirty="0"/>
              <a:t>Ο Γεωργικός κλάδος είναι αυτός με τις μικρότερες μετακυλήσεις κόστους </a:t>
            </a:r>
            <a:r>
              <a:rPr lang="el-GR" dirty="0">
                <a:solidFill>
                  <a:srgbClr val="C00000"/>
                </a:solidFill>
              </a:rPr>
              <a:t>με 65% των επιχειρήσεων να αυξάνει τιμές μέχρι το πολύ 15% </a:t>
            </a:r>
          </a:p>
        </p:txBody>
      </p:sp>
      <p:pic>
        <p:nvPicPr>
          <p:cNvPr id="5" name="Picture 4">
            <a:extLst>
              <a:ext uri="{FF2B5EF4-FFF2-40B4-BE49-F238E27FC236}">
                <a16:creationId xmlns:a16="http://schemas.microsoft.com/office/drawing/2014/main" xmlns="" id="{38166E3E-6BCC-51F5-BFA7-A258D3DAF3B8}"/>
              </a:ext>
            </a:extLst>
          </p:cNvPr>
          <p:cNvPicPr>
            <a:picLocks noChangeAspect="1"/>
          </p:cNvPicPr>
          <p:nvPr/>
        </p:nvPicPr>
        <p:blipFill rotWithShape="1">
          <a:blip r:embed="rId4"/>
          <a:srcRect l="5674" t="6737" r="10221" b="10182"/>
          <a:stretch/>
        </p:blipFill>
        <p:spPr>
          <a:xfrm>
            <a:off x="1" y="1189177"/>
            <a:ext cx="4698460" cy="3988340"/>
          </a:xfrm>
          <a:prstGeom prst="rect">
            <a:avLst/>
          </a:prstGeom>
        </p:spPr>
      </p:pic>
    </p:spTree>
    <p:extLst>
      <p:ext uri="{BB962C8B-B14F-4D97-AF65-F5344CB8AC3E}">
        <p14:creationId xmlns:p14="http://schemas.microsoft.com/office/powerpoint/2010/main" xmlns="" val="1878690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E8F06CB-E5EE-BBC8-A8A7-2A17D13B03C7}"/>
              </a:ext>
            </a:extLst>
          </p:cNvPr>
          <p:cNvPicPr>
            <a:picLocks noChangeAspect="1"/>
          </p:cNvPicPr>
          <p:nvPr/>
        </p:nvPicPr>
        <p:blipFill rotWithShape="1">
          <a:blip r:embed="rId4"/>
          <a:srcRect l="6325" t="6535" r="9895" b="7751"/>
          <a:stretch/>
        </p:blipFill>
        <p:spPr>
          <a:xfrm>
            <a:off x="0" y="3986287"/>
            <a:ext cx="4401366" cy="2871714"/>
          </a:xfrm>
          <a:prstGeom prst="rect">
            <a:avLst/>
          </a:prstGeom>
        </p:spPr>
      </p:pic>
      <p:pic>
        <p:nvPicPr>
          <p:cNvPr id="10" name="Picture 9">
            <a:extLst>
              <a:ext uri="{FF2B5EF4-FFF2-40B4-BE49-F238E27FC236}">
                <a16:creationId xmlns:a16="http://schemas.microsoft.com/office/drawing/2014/main" xmlns="" id="{2857F047-7D4E-4BD9-91BD-B6DAFB894D9F}"/>
              </a:ext>
            </a:extLst>
          </p:cNvPr>
          <p:cNvPicPr>
            <a:picLocks noChangeAspect="1"/>
          </p:cNvPicPr>
          <p:nvPr/>
        </p:nvPicPr>
        <p:blipFill rotWithShape="1">
          <a:blip r:embed="rId5"/>
          <a:srcRect l="6161" t="6535" r="9246" b="7549"/>
          <a:stretch/>
        </p:blipFill>
        <p:spPr>
          <a:xfrm>
            <a:off x="4389331" y="1123947"/>
            <a:ext cx="4739593" cy="2921211"/>
          </a:xfrm>
          <a:prstGeom prst="rect">
            <a:avLst/>
          </a:prstGeom>
        </p:spPr>
      </p:pic>
      <p:pic>
        <p:nvPicPr>
          <p:cNvPr id="5" name="Picture 4">
            <a:extLst>
              <a:ext uri="{FF2B5EF4-FFF2-40B4-BE49-F238E27FC236}">
                <a16:creationId xmlns:a16="http://schemas.microsoft.com/office/drawing/2014/main" xmlns="" id="{9409D5D4-9CB0-FF42-D04C-6CEADDB5EB05}"/>
              </a:ext>
            </a:extLst>
          </p:cNvPr>
          <p:cNvPicPr>
            <a:picLocks noChangeAspect="1"/>
          </p:cNvPicPr>
          <p:nvPr/>
        </p:nvPicPr>
        <p:blipFill rotWithShape="1">
          <a:blip r:embed="rId6"/>
          <a:srcRect l="7623" t="6535" r="7785" b="7143"/>
          <a:stretch/>
        </p:blipFill>
        <p:spPr>
          <a:xfrm>
            <a:off x="13529" y="1123947"/>
            <a:ext cx="4387837" cy="2862339"/>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Πόσο % σε σχέση με πέρυσι έχει αυξηθεί το κόστος παραγωγής για την επιχείρησή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428018" y="1123948"/>
            <a:ext cx="27140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596416" y="1177793"/>
            <a:ext cx="165033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1628565" y="4155562"/>
            <a:ext cx="198934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1366" y="3986287"/>
            <a:ext cx="4739593" cy="2031325"/>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Μέσος Όρος Αύξησης Κόστους Παραγωγής Επιχειρήσεων: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Αιτωλοακαρνανίας=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13</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01</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Αχαΐας=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13</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18</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Ηλείας=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12</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09</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89516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B0C866F-97EF-9231-49DB-75495C03E3CA}"/>
              </a:ext>
            </a:extLst>
          </p:cNvPr>
          <p:cNvPicPr>
            <a:picLocks noChangeAspect="1"/>
          </p:cNvPicPr>
          <p:nvPr/>
        </p:nvPicPr>
        <p:blipFill rotWithShape="1">
          <a:blip r:embed="rId4"/>
          <a:srcRect l="7135" t="6129" r="10058" b="7548"/>
          <a:stretch/>
        </p:blipFill>
        <p:spPr>
          <a:xfrm>
            <a:off x="0" y="4066162"/>
            <a:ext cx="4395732" cy="2791838"/>
          </a:xfrm>
          <a:prstGeom prst="rect">
            <a:avLst/>
          </a:prstGeom>
        </p:spPr>
      </p:pic>
      <p:pic>
        <p:nvPicPr>
          <p:cNvPr id="9" name="Picture 8">
            <a:extLst>
              <a:ext uri="{FF2B5EF4-FFF2-40B4-BE49-F238E27FC236}">
                <a16:creationId xmlns:a16="http://schemas.microsoft.com/office/drawing/2014/main" xmlns="" id="{1BDC6CE1-2B18-FFD2-512D-A207F8B88E70}"/>
              </a:ext>
            </a:extLst>
          </p:cNvPr>
          <p:cNvPicPr>
            <a:picLocks noChangeAspect="1"/>
          </p:cNvPicPr>
          <p:nvPr/>
        </p:nvPicPr>
        <p:blipFill rotWithShape="1">
          <a:blip r:embed="rId5"/>
          <a:srcRect l="7622" t="6535" r="8598" b="7143"/>
          <a:stretch/>
        </p:blipFill>
        <p:spPr>
          <a:xfrm>
            <a:off x="4395732" y="1088406"/>
            <a:ext cx="4739593" cy="2900665"/>
          </a:xfrm>
          <a:prstGeom prst="rect">
            <a:avLst/>
          </a:prstGeom>
        </p:spPr>
      </p:pic>
      <p:pic>
        <p:nvPicPr>
          <p:cNvPr id="4" name="Picture 3">
            <a:extLst>
              <a:ext uri="{FF2B5EF4-FFF2-40B4-BE49-F238E27FC236}">
                <a16:creationId xmlns:a16="http://schemas.microsoft.com/office/drawing/2014/main" xmlns="" id="{9FA3EF54-16A3-E03C-0ECA-03D88A44F98C}"/>
              </a:ext>
            </a:extLst>
          </p:cNvPr>
          <p:cNvPicPr>
            <a:picLocks noChangeAspect="1"/>
          </p:cNvPicPr>
          <p:nvPr/>
        </p:nvPicPr>
        <p:blipFill rotWithShape="1">
          <a:blip r:embed="rId6"/>
          <a:srcRect l="6486" t="6535" r="9572" b="6940"/>
          <a:stretch/>
        </p:blipFill>
        <p:spPr>
          <a:xfrm>
            <a:off x="0" y="1126588"/>
            <a:ext cx="4401366" cy="2939574"/>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Πόσο % σε σχέση με πέρυσι έχει αυξηθεί το κόστος πρώτων υλών για την επιχείρησή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1128410" y="1213349"/>
            <a:ext cx="27140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596416" y="1177793"/>
            <a:ext cx="165033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1853156" y="4174241"/>
            <a:ext cx="198934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1366" y="3986287"/>
            <a:ext cx="4739593" cy="2031325"/>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Μέσος Όρος Αύξησης Κόστους Πρώτων</a:t>
            </a:r>
            <a:r>
              <a:rPr lang="el-GR" dirty="0">
                <a:solidFill>
                  <a:prstClr val="black"/>
                </a:solidFill>
                <a:latin typeface="Calibri"/>
              </a:rPr>
              <a:t> Υλών </a:t>
            </a:r>
            <a:r>
              <a:rPr kumimoji="0" lang="el-GR" sz="1800" b="0" i="0" u="none" strike="noStrike" kern="1200" cap="none" spc="0" normalizeH="0" baseline="0" noProof="0" dirty="0">
                <a:ln>
                  <a:noFill/>
                </a:ln>
                <a:solidFill>
                  <a:prstClr val="black"/>
                </a:solidFill>
                <a:effectLst/>
                <a:uLnTx/>
                <a:uFillTx/>
                <a:latin typeface="Calibri"/>
                <a:ea typeface="+mn-ea"/>
                <a:cs typeface="+mn-cs"/>
              </a:rPr>
              <a:t> Επιχειρήσεων: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Αιτωλοακαρνανίας=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15</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46</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Αχαΐας=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16</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52</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Ηλείας=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14</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03</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91251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8CE1C90A-A94B-61FC-0D60-0EBF136044EC}"/>
              </a:ext>
            </a:extLst>
          </p:cNvPr>
          <p:cNvPicPr>
            <a:picLocks noChangeAspect="1"/>
          </p:cNvPicPr>
          <p:nvPr/>
        </p:nvPicPr>
        <p:blipFill rotWithShape="1">
          <a:blip r:embed="rId4"/>
          <a:srcRect l="5972" t="6528" r="10206" b="7489"/>
          <a:stretch/>
        </p:blipFill>
        <p:spPr>
          <a:xfrm>
            <a:off x="-1" y="3972931"/>
            <a:ext cx="4398323" cy="2862338"/>
          </a:xfrm>
          <a:prstGeom prst="rect">
            <a:avLst/>
          </a:prstGeom>
        </p:spPr>
      </p:pic>
      <p:pic>
        <p:nvPicPr>
          <p:cNvPr id="10" name="Picture 9">
            <a:extLst>
              <a:ext uri="{FF2B5EF4-FFF2-40B4-BE49-F238E27FC236}">
                <a16:creationId xmlns:a16="http://schemas.microsoft.com/office/drawing/2014/main" xmlns="" id="{9D714601-482C-A2CC-B660-09FE7C6A5987}"/>
              </a:ext>
            </a:extLst>
          </p:cNvPr>
          <p:cNvPicPr>
            <a:picLocks noChangeAspect="1"/>
          </p:cNvPicPr>
          <p:nvPr/>
        </p:nvPicPr>
        <p:blipFill rotWithShape="1">
          <a:blip r:embed="rId5"/>
          <a:srcRect l="5999" t="6535" r="9571" b="7143"/>
          <a:stretch/>
        </p:blipFill>
        <p:spPr>
          <a:xfrm>
            <a:off x="4401365" y="1123949"/>
            <a:ext cx="4739593" cy="2865255"/>
          </a:xfrm>
          <a:prstGeom prst="rect">
            <a:avLst/>
          </a:prstGeom>
        </p:spPr>
      </p:pic>
      <p:pic>
        <p:nvPicPr>
          <p:cNvPr id="5" name="Picture 4">
            <a:extLst>
              <a:ext uri="{FF2B5EF4-FFF2-40B4-BE49-F238E27FC236}">
                <a16:creationId xmlns:a16="http://schemas.microsoft.com/office/drawing/2014/main" xmlns="" id="{4FB7945A-8CB1-2F8D-0701-452B7612C911}"/>
              </a:ext>
            </a:extLst>
          </p:cNvPr>
          <p:cNvPicPr>
            <a:picLocks noChangeAspect="1"/>
          </p:cNvPicPr>
          <p:nvPr/>
        </p:nvPicPr>
        <p:blipFill rotWithShape="1">
          <a:blip r:embed="rId6"/>
          <a:srcRect l="7298" t="6535" r="9084" b="7143"/>
          <a:stretch/>
        </p:blipFill>
        <p:spPr>
          <a:xfrm>
            <a:off x="0" y="1123950"/>
            <a:ext cx="4401366" cy="2862338"/>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Πόσο % σε σχέση με πέρυσι έχει αυξηθεί το μεταφοράς προϊόντων για την επιχείρησή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1128410" y="1213349"/>
            <a:ext cx="27140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596416" y="1177793"/>
            <a:ext cx="165033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1853156" y="4075687"/>
            <a:ext cx="198934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1366" y="3986287"/>
            <a:ext cx="4739593" cy="2031325"/>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Μέσος Όρος Αύξησης Κόστους Μεταφοράς Προϊόντων: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Αιτωλοακαρνανίας=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13</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7</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Αχαΐας=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14</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61</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Ηλείας=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11</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9</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69278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Χαρακτηριστικά Επιχειρήσεων Δείγματος Ι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στις επιχειρήσεις της Περιφέρειας Δυτικής Ελλάδας</a:t>
            </a:r>
            <a:endParaRPr lang="en-US" sz="1200" dirty="0"/>
          </a:p>
        </p:txBody>
      </p:sp>
      <p:pic>
        <p:nvPicPr>
          <p:cNvPr id="10" name="Picture 9">
            <a:extLst>
              <a:ext uri="{FF2B5EF4-FFF2-40B4-BE49-F238E27FC236}">
                <a16:creationId xmlns:a16="http://schemas.microsoft.com/office/drawing/2014/main" xmlns="" id="{2FE6CBFB-D5E5-583B-664A-2FEBD6477E87}"/>
              </a:ext>
            </a:extLst>
          </p:cNvPr>
          <p:cNvPicPr>
            <a:picLocks noChangeAspect="1"/>
          </p:cNvPicPr>
          <p:nvPr/>
        </p:nvPicPr>
        <p:blipFill>
          <a:blip r:embed="rId4"/>
          <a:stretch>
            <a:fillRect/>
          </a:stretch>
        </p:blipFill>
        <p:spPr>
          <a:xfrm>
            <a:off x="-1" y="1058212"/>
            <a:ext cx="4309353" cy="3059519"/>
          </a:xfrm>
          <a:prstGeom prst="rect">
            <a:avLst/>
          </a:prstGeom>
        </p:spPr>
      </p:pic>
      <p:sp>
        <p:nvSpPr>
          <p:cNvPr id="13" name="TextBox 12">
            <a:extLst>
              <a:ext uri="{FF2B5EF4-FFF2-40B4-BE49-F238E27FC236}">
                <a16:creationId xmlns:a16="http://schemas.microsoft.com/office/drawing/2014/main" xmlns="" id="{AD5B1FA7-670F-A5F0-E5D9-4F5B06CA3125}"/>
              </a:ext>
            </a:extLst>
          </p:cNvPr>
          <p:cNvSpPr txBox="1"/>
          <p:nvPr/>
        </p:nvSpPr>
        <p:spPr>
          <a:xfrm>
            <a:off x="2108381" y="2535477"/>
            <a:ext cx="972766" cy="646331"/>
          </a:xfrm>
          <a:prstGeom prst="rect">
            <a:avLst/>
          </a:prstGeom>
          <a:noFill/>
        </p:spPr>
        <p:txBody>
          <a:bodyPr wrap="square" rtlCol="0">
            <a:spAutoFit/>
          </a:bodyPr>
          <a:lstStyle/>
          <a:p>
            <a:r>
              <a:rPr lang="el-GR" dirty="0">
                <a:solidFill>
                  <a:schemeClr val="bg1"/>
                </a:solidFill>
              </a:rPr>
              <a:t>38,4 %</a:t>
            </a:r>
          </a:p>
          <a:p>
            <a:endParaRPr lang="el-GR" dirty="0"/>
          </a:p>
        </p:txBody>
      </p:sp>
      <p:sp>
        <p:nvSpPr>
          <p:cNvPr id="14" name="TextBox 13">
            <a:extLst>
              <a:ext uri="{FF2B5EF4-FFF2-40B4-BE49-F238E27FC236}">
                <a16:creationId xmlns:a16="http://schemas.microsoft.com/office/drawing/2014/main" xmlns="" id="{228CBABC-D15A-33EF-F8C7-A96B6FF79A6B}"/>
              </a:ext>
            </a:extLst>
          </p:cNvPr>
          <p:cNvSpPr txBox="1"/>
          <p:nvPr/>
        </p:nvSpPr>
        <p:spPr>
          <a:xfrm>
            <a:off x="1144622" y="3471400"/>
            <a:ext cx="972766" cy="646331"/>
          </a:xfrm>
          <a:prstGeom prst="rect">
            <a:avLst/>
          </a:prstGeom>
          <a:noFill/>
        </p:spPr>
        <p:txBody>
          <a:bodyPr wrap="square" rtlCol="0">
            <a:spAutoFit/>
          </a:bodyPr>
          <a:lstStyle/>
          <a:p>
            <a:r>
              <a:rPr lang="el-GR" dirty="0"/>
              <a:t>29,6 %</a:t>
            </a:r>
          </a:p>
          <a:p>
            <a:endParaRPr lang="el-GR" dirty="0"/>
          </a:p>
        </p:txBody>
      </p:sp>
      <p:sp>
        <p:nvSpPr>
          <p:cNvPr id="15" name="TextBox 14">
            <a:extLst>
              <a:ext uri="{FF2B5EF4-FFF2-40B4-BE49-F238E27FC236}">
                <a16:creationId xmlns:a16="http://schemas.microsoft.com/office/drawing/2014/main" xmlns="" id="{220992E5-86DD-0A85-11CB-905E2C3D756F}"/>
              </a:ext>
            </a:extLst>
          </p:cNvPr>
          <p:cNvSpPr txBox="1"/>
          <p:nvPr/>
        </p:nvSpPr>
        <p:spPr>
          <a:xfrm>
            <a:off x="590146" y="2263860"/>
            <a:ext cx="972766" cy="646331"/>
          </a:xfrm>
          <a:prstGeom prst="rect">
            <a:avLst/>
          </a:prstGeom>
          <a:noFill/>
        </p:spPr>
        <p:txBody>
          <a:bodyPr wrap="square" rtlCol="0">
            <a:spAutoFit/>
          </a:bodyPr>
          <a:lstStyle/>
          <a:p>
            <a:r>
              <a:rPr lang="el-GR" dirty="0"/>
              <a:t>32 %</a:t>
            </a:r>
          </a:p>
          <a:p>
            <a:endParaRPr lang="el-GR" dirty="0"/>
          </a:p>
        </p:txBody>
      </p:sp>
      <p:pic>
        <p:nvPicPr>
          <p:cNvPr id="17" name="Picture 16">
            <a:extLst>
              <a:ext uri="{FF2B5EF4-FFF2-40B4-BE49-F238E27FC236}">
                <a16:creationId xmlns:a16="http://schemas.microsoft.com/office/drawing/2014/main" xmlns="" id="{346FA169-96D8-FB36-70AD-1875272E3008}"/>
              </a:ext>
            </a:extLst>
          </p:cNvPr>
          <p:cNvPicPr>
            <a:picLocks noChangeAspect="1"/>
          </p:cNvPicPr>
          <p:nvPr/>
        </p:nvPicPr>
        <p:blipFill>
          <a:blip r:embed="rId5"/>
          <a:stretch>
            <a:fillRect/>
          </a:stretch>
        </p:blipFill>
        <p:spPr>
          <a:xfrm>
            <a:off x="4309352" y="1059106"/>
            <a:ext cx="4834648" cy="3211496"/>
          </a:xfrm>
          <a:prstGeom prst="rect">
            <a:avLst/>
          </a:prstGeom>
        </p:spPr>
      </p:pic>
      <p:pic>
        <p:nvPicPr>
          <p:cNvPr id="19" name="Picture 18">
            <a:extLst>
              <a:ext uri="{FF2B5EF4-FFF2-40B4-BE49-F238E27FC236}">
                <a16:creationId xmlns:a16="http://schemas.microsoft.com/office/drawing/2014/main" xmlns="" id="{40007C28-735F-3FFF-09A9-05C1F219F256}"/>
              </a:ext>
            </a:extLst>
          </p:cNvPr>
          <p:cNvPicPr>
            <a:picLocks noChangeAspect="1"/>
          </p:cNvPicPr>
          <p:nvPr/>
        </p:nvPicPr>
        <p:blipFill>
          <a:blip r:embed="rId6"/>
          <a:stretch>
            <a:fillRect/>
          </a:stretch>
        </p:blipFill>
        <p:spPr>
          <a:xfrm>
            <a:off x="-1" y="4062617"/>
            <a:ext cx="4309353" cy="2639740"/>
          </a:xfrm>
          <a:prstGeom prst="rect">
            <a:avLst/>
          </a:prstGeom>
        </p:spPr>
      </p:pic>
      <p:sp>
        <p:nvSpPr>
          <p:cNvPr id="20" name="TextBox 19">
            <a:extLst>
              <a:ext uri="{FF2B5EF4-FFF2-40B4-BE49-F238E27FC236}">
                <a16:creationId xmlns:a16="http://schemas.microsoft.com/office/drawing/2014/main" xmlns="" id="{FEA8B6C8-3BD8-DF27-4B03-5A258188795F}"/>
              </a:ext>
            </a:extLst>
          </p:cNvPr>
          <p:cNvSpPr txBox="1"/>
          <p:nvPr/>
        </p:nvSpPr>
        <p:spPr>
          <a:xfrm>
            <a:off x="1910585" y="4806815"/>
            <a:ext cx="972766" cy="646331"/>
          </a:xfrm>
          <a:prstGeom prst="rect">
            <a:avLst/>
          </a:prstGeom>
          <a:noFill/>
        </p:spPr>
        <p:txBody>
          <a:bodyPr wrap="square" rtlCol="0">
            <a:spAutoFit/>
          </a:bodyPr>
          <a:lstStyle/>
          <a:p>
            <a:r>
              <a:rPr lang="el-GR" dirty="0">
                <a:solidFill>
                  <a:schemeClr val="bg1"/>
                </a:solidFill>
              </a:rPr>
              <a:t>34,6 %</a:t>
            </a:r>
          </a:p>
          <a:p>
            <a:endParaRPr lang="el-GR" dirty="0"/>
          </a:p>
        </p:txBody>
      </p:sp>
      <p:sp>
        <p:nvSpPr>
          <p:cNvPr id="21" name="TextBox 20">
            <a:extLst>
              <a:ext uri="{FF2B5EF4-FFF2-40B4-BE49-F238E27FC236}">
                <a16:creationId xmlns:a16="http://schemas.microsoft.com/office/drawing/2014/main" xmlns="" id="{35F2CDF2-875A-CEBD-77F1-9846A6031A20}"/>
              </a:ext>
            </a:extLst>
          </p:cNvPr>
          <p:cNvSpPr txBox="1"/>
          <p:nvPr/>
        </p:nvSpPr>
        <p:spPr>
          <a:xfrm>
            <a:off x="544749" y="5376215"/>
            <a:ext cx="972766" cy="646331"/>
          </a:xfrm>
          <a:prstGeom prst="rect">
            <a:avLst/>
          </a:prstGeom>
          <a:noFill/>
        </p:spPr>
        <p:txBody>
          <a:bodyPr wrap="square" rtlCol="0">
            <a:spAutoFit/>
          </a:bodyPr>
          <a:lstStyle/>
          <a:p>
            <a:r>
              <a:rPr lang="el-GR" dirty="0"/>
              <a:t>65,2 %</a:t>
            </a:r>
          </a:p>
          <a:p>
            <a:endParaRPr lang="el-GR" dirty="0"/>
          </a:p>
        </p:txBody>
      </p:sp>
      <p:pic>
        <p:nvPicPr>
          <p:cNvPr id="23" name="Picture 22">
            <a:extLst>
              <a:ext uri="{FF2B5EF4-FFF2-40B4-BE49-F238E27FC236}">
                <a16:creationId xmlns:a16="http://schemas.microsoft.com/office/drawing/2014/main" xmlns="" id="{B71AC237-BF58-1CE3-DA31-865D056FE691}"/>
              </a:ext>
            </a:extLst>
          </p:cNvPr>
          <p:cNvPicPr>
            <a:picLocks noChangeAspect="1"/>
          </p:cNvPicPr>
          <p:nvPr/>
        </p:nvPicPr>
        <p:blipFill rotWithShape="1">
          <a:blip r:embed="rId7"/>
          <a:srcRect l="794" t="6783" r="7207"/>
          <a:stretch/>
        </p:blipFill>
        <p:spPr>
          <a:xfrm>
            <a:off x="4263956" y="4270603"/>
            <a:ext cx="4880044" cy="2431754"/>
          </a:xfrm>
          <a:prstGeom prst="rect">
            <a:avLst/>
          </a:prstGeom>
        </p:spPr>
      </p:pic>
    </p:spTree>
    <p:extLst>
      <p:ext uri="{BB962C8B-B14F-4D97-AF65-F5344CB8AC3E}">
        <p14:creationId xmlns:p14="http://schemas.microsoft.com/office/powerpoint/2010/main" xmlns="" val="2954616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3C95A20-ABC3-8320-484B-D71B78FC53B4}"/>
              </a:ext>
            </a:extLst>
          </p:cNvPr>
          <p:cNvPicPr>
            <a:picLocks noChangeAspect="1"/>
          </p:cNvPicPr>
          <p:nvPr/>
        </p:nvPicPr>
        <p:blipFill rotWithShape="1">
          <a:blip r:embed="rId4"/>
          <a:srcRect l="7299" t="6535" r="9895" b="9980"/>
          <a:stretch/>
        </p:blipFill>
        <p:spPr>
          <a:xfrm>
            <a:off x="-1" y="3986286"/>
            <a:ext cx="4398325" cy="2862336"/>
          </a:xfrm>
          <a:prstGeom prst="rect">
            <a:avLst/>
          </a:prstGeom>
        </p:spPr>
      </p:pic>
      <p:pic>
        <p:nvPicPr>
          <p:cNvPr id="9" name="Picture 8">
            <a:extLst>
              <a:ext uri="{FF2B5EF4-FFF2-40B4-BE49-F238E27FC236}">
                <a16:creationId xmlns:a16="http://schemas.microsoft.com/office/drawing/2014/main" xmlns="" id="{B82049D4-6D8E-B4B6-E301-7D4D23BF8521}"/>
              </a:ext>
            </a:extLst>
          </p:cNvPr>
          <p:cNvPicPr>
            <a:picLocks noChangeAspect="1"/>
          </p:cNvPicPr>
          <p:nvPr/>
        </p:nvPicPr>
        <p:blipFill rotWithShape="1">
          <a:blip r:embed="rId5"/>
          <a:srcRect l="5999" t="6535" r="9733" b="9980"/>
          <a:stretch/>
        </p:blipFill>
        <p:spPr>
          <a:xfrm>
            <a:off x="4401366" y="1117387"/>
            <a:ext cx="4742634" cy="2869095"/>
          </a:xfrm>
          <a:prstGeom prst="rect">
            <a:avLst/>
          </a:prstGeom>
        </p:spPr>
      </p:pic>
      <p:pic>
        <p:nvPicPr>
          <p:cNvPr id="4" name="Picture 3">
            <a:extLst>
              <a:ext uri="{FF2B5EF4-FFF2-40B4-BE49-F238E27FC236}">
                <a16:creationId xmlns:a16="http://schemas.microsoft.com/office/drawing/2014/main" xmlns="" id="{E3F1139D-02B8-96D7-93C4-98F87EC7269D}"/>
              </a:ext>
            </a:extLst>
          </p:cNvPr>
          <p:cNvPicPr>
            <a:picLocks noChangeAspect="1"/>
          </p:cNvPicPr>
          <p:nvPr/>
        </p:nvPicPr>
        <p:blipFill rotWithShape="1">
          <a:blip r:embed="rId6"/>
          <a:srcRect l="6000" t="6535" r="10220" b="10183"/>
          <a:stretch/>
        </p:blipFill>
        <p:spPr>
          <a:xfrm>
            <a:off x="0" y="1123949"/>
            <a:ext cx="4401366" cy="2862337"/>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Πόσο % σε σχέση με πέρυσι έχει αυξηθεί το κόστος διάθεσης των προϊόντων σας στην αγορά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1128410" y="1213349"/>
            <a:ext cx="27140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596416" y="1177793"/>
            <a:ext cx="165033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2013626" y="4093023"/>
            <a:ext cx="198934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1366" y="3986287"/>
            <a:ext cx="4739593" cy="1754326"/>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Μέσος Όρος Αύξησης Κόστους Προϊόντων: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Αιτωλοακαρνανίας=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15</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07</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Αχαΐας=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15</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64</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Ηλείας=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15</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47</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50265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Αυξήσεις Τιμών Ενέργειας και Αρνητικές Επιπτώσεις στις Επιχειρήσεις της ΠΔΕ</a:t>
            </a: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FA056D59-FD1D-AEC8-6180-A823E9CBC39D}"/>
              </a:ext>
            </a:extLst>
          </p:cNvPr>
          <p:cNvSpPr txBox="1"/>
          <p:nvPr/>
        </p:nvSpPr>
        <p:spPr>
          <a:xfrm>
            <a:off x="301557" y="1145806"/>
            <a:ext cx="8200417" cy="4985980"/>
          </a:xfrm>
          <a:prstGeom prst="rect">
            <a:avLst/>
          </a:prstGeom>
          <a:noFill/>
        </p:spPr>
        <p:txBody>
          <a:bodyPr wrap="square" rtlCol="0">
            <a:spAutoFit/>
          </a:bodyPr>
          <a:lstStyle/>
          <a:p>
            <a:pPr marL="285750" indent="-285750">
              <a:buFont typeface="Arial" panose="020B0604020202020204" pitchFamily="34" charset="0"/>
              <a:buChar char="•"/>
            </a:pPr>
            <a:r>
              <a:rPr lang="el-GR" sz="2000" dirty="0"/>
              <a:t>Ποσοστό μεγαλύτερο από το 50% των επιχειρήσεων του δείγματος </a:t>
            </a:r>
            <a:r>
              <a:rPr lang="el-GR" sz="2000" dirty="0">
                <a:solidFill>
                  <a:srgbClr val="C00000"/>
                </a:solidFill>
              </a:rPr>
              <a:t>δε θεωρεί πως οι Αυξήσεις των τιμών της ενέργειας θα προκαλέσει μείωση τζίρου </a:t>
            </a:r>
            <a:r>
              <a:rPr lang="el-GR" sz="2000" b="1" dirty="0">
                <a:solidFill>
                  <a:srgbClr val="C00000"/>
                </a:solidFill>
              </a:rPr>
              <a:t>μεγαλύτερη από 10%</a:t>
            </a:r>
          </a:p>
          <a:p>
            <a:endParaRPr lang="el-GR" sz="2000" dirty="0"/>
          </a:p>
          <a:p>
            <a:pPr marL="285750" indent="-285750">
              <a:buFont typeface="Arial" panose="020B0604020202020204" pitchFamily="34" charset="0"/>
              <a:buChar char="•"/>
            </a:pPr>
            <a:r>
              <a:rPr lang="el-GR" sz="2000" dirty="0"/>
              <a:t>Ποσοστό μεγαλύτερο από 77% των επιχειρήσεων του </a:t>
            </a:r>
            <a:r>
              <a:rPr lang="el-GR" sz="2000" dirty="0">
                <a:solidFill>
                  <a:srgbClr val="C00000"/>
                </a:solidFill>
              </a:rPr>
              <a:t>δείγματος δε θεωρεί πως οι αυξήσεις των τιμών ενέργειας θα επηρεάσουν τις εξαγωγικές του δυνατότητες</a:t>
            </a:r>
          </a:p>
          <a:p>
            <a:endParaRPr lang="el-GR" sz="2000" dirty="0"/>
          </a:p>
          <a:p>
            <a:pPr marL="285750" indent="-285750">
              <a:buFont typeface="Arial" panose="020B0604020202020204" pitchFamily="34" charset="0"/>
              <a:buChar char="•"/>
            </a:pPr>
            <a:r>
              <a:rPr lang="el-GR" sz="2000" dirty="0"/>
              <a:t>Ποσοστό μεγαλύτερο από </a:t>
            </a:r>
            <a:r>
              <a:rPr lang="en-US" sz="2000" dirty="0"/>
              <a:t>58</a:t>
            </a:r>
            <a:r>
              <a:rPr lang="el-GR" sz="2000" dirty="0"/>
              <a:t>% των επιχειρήσεων του δείγματος </a:t>
            </a:r>
            <a:r>
              <a:rPr lang="el-GR" sz="2000" dirty="0">
                <a:solidFill>
                  <a:srgbClr val="C00000"/>
                </a:solidFill>
              </a:rPr>
              <a:t>δε θεωρεί πως οι αυξήσεις των τιμών ενέργειας θα μειώσουν την κερδοφορία της επιχείρησης </a:t>
            </a:r>
            <a:r>
              <a:rPr lang="el-GR" sz="2000" b="1" dirty="0">
                <a:solidFill>
                  <a:srgbClr val="C00000"/>
                </a:solidFill>
              </a:rPr>
              <a:t>πάνω από 10% </a:t>
            </a:r>
          </a:p>
          <a:p>
            <a:endParaRPr lang="el-GR" sz="2000" dirty="0"/>
          </a:p>
          <a:p>
            <a:pPr marL="285750" indent="-285750">
              <a:buFont typeface="Arial" panose="020B0604020202020204" pitchFamily="34" charset="0"/>
              <a:buChar char="•"/>
            </a:pPr>
            <a:r>
              <a:rPr lang="el-GR" sz="2000" dirty="0"/>
              <a:t>Ποσοστό μεγαλύτερο από 76% των επιχειρήσεων του δείγματος </a:t>
            </a:r>
            <a:r>
              <a:rPr lang="el-GR" sz="2000" dirty="0">
                <a:solidFill>
                  <a:srgbClr val="C00000"/>
                </a:solidFill>
              </a:rPr>
              <a:t>δε θεωρεί πως οι αυξήσεις των τιμών ενέργειας θα μειώσουν τον αριθμό των εργαζομένων τους </a:t>
            </a:r>
            <a:r>
              <a:rPr lang="el-GR" sz="2000" b="1" dirty="0">
                <a:solidFill>
                  <a:srgbClr val="C00000"/>
                </a:solidFill>
              </a:rPr>
              <a:t>πάνω από 10%</a:t>
            </a:r>
          </a:p>
          <a:p>
            <a:pPr marL="285750" indent="-285750">
              <a:buFont typeface="Arial" panose="020B0604020202020204" pitchFamily="34" charset="0"/>
              <a:buChar char="•"/>
            </a:pPr>
            <a:endParaRPr lang="el-GR" dirty="0">
              <a:solidFill>
                <a:srgbClr val="C00000"/>
              </a:solidFill>
            </a:endParaRPr>
          </a:p>
        </p:txBody>
      </p:sp>
    </p:spTree>
    <p:extLst>
      <p:ext uri="{BB962C8B-B14F-4D97-AF65-F5344CB8AC3E}">
        <p14:creationId xmlns:p14="http://schemas.microsoft.com/office/powerpoint/2010/main" xmlns="" val="4244670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9E23596-4D78-AF74-E3A5-D741AB7F1AD9}"/>
              </a:ext>
            </a:extLst>
          </p:cNvPr>
          <p:cNvPicPr>
            <a:picLocks noChangeAspect="1"/>
          </p:cNvPicPr>
          <p:nvPr/>
        </p:nvPicPr>
        <p:blipFill rotWithShape="1">
          <a:blip r:embed="rId4"/>
          <a:srcRect l="6925" t="7373" r="9409" b="7142"/>
          <a:stretch/>
        </p:blipFill>
        <p:spPr>
          <a:xfrm>
            <a:off x="0" y="3989100"/>
            <a:ext cx="4398325" cy="2868900"/>
          </a:xfrm>
          <a:prstGeom prst="rect">
            <a:avLst/>
          </a:prstGeom>
        </p:spPr>
      </p:pic>
      <p:pic>
        <p:nvPicPr>
          <p:cNvPr id="10" name="Picture 9">
            <a:extLst>
              <a:ext uri="{FF2B5EF4-FFF2-40B4-BE49-F238E27FC236}">
                <a16:creationId xmlns:a16="http://schemas.microsoft.com/office/drawing/2014/main" xmlns="" id="{9AFAB1E2-709E-DCEC-EFFC-70C32F6F67B4}"/>
              </a:ext>
            </a:extLst>
          </p:cNvPr>
          <p:cNvPicPr>
            <a:picLocks noChangeAspect="1"/>
          </p:cNvPicPr>
          <p:nvPr/>
        </p:nvPicPr>
        <p:blipFill rotWithShape="1">
          <a:blip r:embed="rId5"/>
          <a:srcRect l="7299" t="6737" r="9895" b="7751"/>
          <a:stretch/>
        </p:blipFill>
        <p:spPr>
          <a:xfrm>
            <a:off x="4401366" y="1131208"/>
            <a:ext cx="4742634" cy="2855078"/>
          </a:xfrm>
          <a:prstGeom prst="rect">
            <a:avLst/>
          </a:prstGeom>
        </p:spPr>
      </p:pic>
      <p:pic>
        <p:nvPicPr>
          <p:cNvPr id="5" name="Picture 4">
            <a:extLst>
              <a:ext uri="{FF2B5EF4-FFF2-40B4-BE49-F238E27FC236}">
                <a16:creationId xmlns:a16="http://schemas.microsoft.com/office/drawing/2014/main" xmlns="" id="{975B1D1B-4D44-EDBA-6D43-FF47CBDBC892}"/>
              </a:ext>
            </a:extLst>
          </p:cNvPr>
          <p:cNvPicPr>
            <a:picLocks noChangeAspect="1"/>
          </p:cNvPicPr>
          <p:nvPr/>
        </p:nvPicPr>
        <p:blipFill rotWithShape="1">
          <a:blip r:embed="rId6"/>
          <a:srcRect l="7298" t="6331" r="9732" b="7143"/>
          <a:stretch/>
        </p:blipFill>
        <p:spPr>
          <a:xfrm>
            <a:off x="-16085" y="1117387"/>
            <a:ext cx="4417451" cy="2868899"/>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Αν αυξηθούν ακόμα περισσότερο οι τιμές της Ενέργειας, πόσο % θα μειωθούν πιστεύετε οι πωλήσεις της επιχείρησής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1128410" y="1213349"/>
            <a:ext cx="27140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596416" y="1177793"/>
            <a:ext cx="165033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1853156" y="4075685"/>
            <a:ext cx="198934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1366" y="3986287"/>
            <a:ext cx="4739593" cy="1754326"/>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Μέσος Όρος Εκτιμώμενης Μείωσης Πωλήσεων: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Αιτωλοακαρνανίας=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13</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5</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Αχαΐας=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16</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02</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Ηλείας=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12</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01</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12095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952A076-B7C1-2291-68AD-C6FC5714204B}"/>
              </a:ext>
            </a:extLst>
          </p:cNvPr>
          <p:cNvPicPr>
            <a:picLocks noChangeAspect="1"/>
          </p:cNvPicPr>
          <p:nvPr/>
        </p:nvPicPr>
        <p:blipFill rotWithShape="1">
          <a:blip r:embed="rId4"/>
          <a:srcRect l="6811" t="6332" r="11195" b="7953"/>
          <a:stretch/>
        </p:blipFill>
        <p:spPr>
          <a:xfrm>
            <a:off x="-1" y="4001042"/>
            <a:ext cx="4398325" cy="2847581"/>
          </a:xfrm>
          <a:prstGeom prst="rect">
            <a:avLst/>
          </a:prstGeom>
        </p:spPr>
      </p:pic>
      <p:pic>
        <p:nvPicPr>
          <p:cNvPr id="9" name="Picture 8">
            <a:extLst>
              <a:ext uri="{FF2B5EF4-FFF2-40B4-BE49-F238E27FC236}">
                <a16:creationId xmlns:a16="http://schemas.microsoft.com/office/drawing/2014/main" xmlns="" id="{4567F172-B735-B6AE-96C1-03D571E01A31}"/>
              </a:ext>
            </a:extLst>
          </p:cNvPr>
          <p:cNvPicPr>
            <a:picLocks noChangeAspect="1"/>
          </p:cNvPicPr>
          <p:nvPr/>
        </p:nvPicPr>
        <p:blipFill rotWithShape="1">
          <a:blip r:embed="rId5"/>
          <a:srcRect l="8109" t="6737" r="10220" b="7954"/>
          <a:stretch/>
        </p:blipFill>
        <p:spPr>
          <a:xfrm>
            <a:off x="4401366" y="1114427"/>
            <a:ext cx="4742634" cy="2886616"/>
          </a:xfrm>
          <a:prstGeom prst="rect">
            <a:avLst/>
          </a:prstGeom>
        </p:spPr>
      </p:pic>
      <p:pic>
        <p:nvPicPr>
          <p:cNvPr id="4" name="Picture 3">
            <a:extLst>
              <a:ext uri="{FF2B5EF4-FFF2-40B4-BE49-F238E27FC236}">
                <a16:creationId xmlns:a16="http://schemas.microsoft.com/office/drawing/2014/main" xmlns="" id="{D60C9131-9D84-32C4-593E-1E496C510A63}"/>
              </a:ext>
            </a:extLst>
          </p:cNvPr>
          <p:cNvPicPr>
            <a:picLocks noChangeAspect="1"/>
          </p:cNvPicPr>
          <p:nvPr/>
        </p:nvPicPr>
        <p:blipFill rotWithShape="1">
          <a:blip r:embed="rId6"/>
          <a:srcRect l="5999" t="6737" r="11195" b="7345"/>
          <a:stretch/>
        </p:blipFill>
        <p:spPr>
          <a:xfrm>
            <a:off x="0" y="1114426"/>
            <a:ext cx="4401366" cy="2871861"/>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Αν αυξηθούν ακόμα περισσότερο οι τιμές της Ενέργειας, πόσο % θα μειωθεί πιστεύετε η κερδοφορία της επιχείρησής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1128410" y="1213349"/>
            <a:ext cx="27140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771162" y="1068416"/>
            <a:ext cx="165033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1853156" y="4075685"/>
            <a:ext cx="198934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1366" y="3986287"/>
            <a:ext cx="4739593" cy="2031325"/>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Μέσος Όρος Εκτιμώμενης Μείωσης Κερδοφορίας Επιχειρήσεων: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Αιτωλοακαρνανίας=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13</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07</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Αχαΐας=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14</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23</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Ηλείας=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12</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66</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49977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213E748-B781-9327-995D-544E7CB70E91}"/>
              </a:ext>
            </a:extLst>
          </p:cNvPr>
          <p:cNvPicPr>
            <a:picLocks noChangeAspect="1"/>
          </p:cNvPicPr>
          <p:nvPr/>
        </p:nvPicPr>
        <p:blipFill rotWithShape="1">
          <a:blip r:embed="rId4"/>
          <a:srcRect l="7623" t="6332" r="8922" b="7953"/>
          <a:stretch/>
        </p:blipFill>
        <p:spPr>
          <a:xfrm>
            <a:off x="1" y="3986286"/>
            <a:ext cx="4398324" cy="2865951"/>
          </a:xfrm>
          <a:prstGeom prst="rect">
            <a:avLst/>
          </a:prstGeom>
        </p:spPr>
      </p:pic>
      <p:pic>
        <p:nvPicPr>
          <p:cNvPr id="10" name="Picture 9">
            <a:extLst>
              <a:ext uri="{FF2B5EF4-FFF2-40B4-BE49-F238E27FC236}">
                <a16:creationId xmlns:a16="http://schemas.microsoft.com/office/drawing/2014/main" xmlns="" id="{175F6259-04C0-4B8B-8181-F1BA00708270}"/>
              </a:ext>
            </a:extLst>
          </p:cNvPr>
          <p:cNvPicPr>
            <a:picLocks noChangeAspect="1"/>
          </p:cNvPicPr>
          <p:nvPr/>
        </p:nvPicPr>
        <p:blipFill rotWithShape="1">
          <a:blip r:embed="rId5"/>
          <a:srcRect l="6325" t="7602" r="9895" b="7346"/>
          <a:stretch/>
        </p:blipFill>
        <p:spPr>
          <a:xfrm>
            <a:off x="4401366" y="1123949"/>
            <a:ext cx="4739593" cy="2862337"/>
          </a:xfrm>
          <a:prstGeom prst="rect">
            <a:avLst/>
          </a:prstGeom>
        </p:spPr>
      </p:pic>
      <p:pic>
        <p:nvPicPr>
          <p:cNvPr id="5" name="Picture 4">
            <a:extLst>
              <a:ext uri="{FF2B5EF4-FFF2-40B4-BE49-F238E27FC236}">
                <a16:creationId xmlns:a16="http://schemas.microsoft.com/office/drawing/2014/main" xmlns="" id="{72C2E96D-5F43-1072-3B23-9D3D68DACCAC}"/>
              </a:ext>
            </a:extLst>
          </p:cNvPr>
          <p:cNvPicPr>
            <a:picLocks noChangeAspect="1"/>
          </p:cNvPicPr>
          <p:nvPr/>
        </p:nvPicPr>
        <p:blipFill rotWithShape="1">
          <a:blip r:embed="rId6"/>
          <a:srcRect l="6973" t="6130" r="8760" b="7751"/>
          <a:stretch/>
        </p:blipFill>
        <p:spPr>
          <a:xfrm>
            <a:off x="422" y="1123950"/>
            <a:ext cx="4400944" cy="2862336"/>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Αν αυξηθούν ακόμα περισσότερο οι τιμές της Ενέργειας, πόσο % θα μειωθεί πιστεύετε το προσωπικό της επιχείρησής σας;</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1015794" y="1120335"/>
            <a:ext cx="27140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6771162" y="1068416"/>
            <a:ext cx="165033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1853156" y="4075685"/>
            <a:ext cx="198934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Ηλείας </a:t>
            </a:r>
          </a:p>
        </p:txBody>
      </p:sp>
      <p:sp>
        <p:nvSpPr>
          <p:cNvPr id="23" name="TextBox 22">
            <a:extLst>
              <a:ext uri="{FF2B5EF4-FFF2-40B4-BE49-F238E27FC236}">
                <a16:creationId xmlns:a16="http://schemas.microsoft.com/office/drawing/2014/main" xmlns="" id="{606CC141-BA3B-FCEE-A25E-A7763893E201}"/>
              </a:ext>
            </a:extLst>
          </p:cNvPr>
          <p:cNvSpPr txBox="1"/>
          <p:nvPr/>
        </p:nvSpPr>
        <p:spPr>
          <a:xfrm>
            <a:off x="4401366" y="3986287"/>
            <a:ext cx="4739593" cy="2031325"/>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Μέσος Όρος Εκτιμώμενης Μείωσης </a:t>
            </a:r>
            <a:r>
              <a:rPr lang="el-GR" dirty="0">
                <a:solidFill>
                  <a:prstClr val="black"/>
                </a:solidFill>
                <a:latin typeface="Calibri"/>
              </a:rPr>
              <a:t>Προσωπικού</a:t>
            </a:r>
            <a:r>
              <a:rPr kumimoji="0" lang="el-GR" sz="1800" b="0" i="0" u="none" strike="noStrike" kern="1200" cap="none" spc="0" normalizeH="0" baseline="0" noProof="0" dirty="0">
                <a:ln>
                  <a:noFill/>
                </a:ln>
                <a:solidFill>
                  <a:prstClr val="black"/>
                </a:solidFill>
                <a:effectLst/>
                <a:uLnTx/>
                <a:uFillTx/>
                <a:latin typeface="Calibri"/>
                <a:ea typeface="+mn-ea"/>
                <a:cs typeface="+mn-cs"/>
              </a:rPr>
              <a:t> Επιχειρήσεων: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Αιτωλοακαρνανίας=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7</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43</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Αχαΐας= </a:t>
            </a:r>
            <a:r>
              <a:rPr kumimoji="0" lang="en-US" sz="1800" b="0" i="0" u="none" strike="noStrike" kern="1200" cap="none" spc="0" normalizeH="0" baseline="0" noProof="0" dirty="0">
                <a:ln>
                  <a:noFill/>
                </a:ln>
                <a:solidFill>
                  <a:prstClr val="black"/>
                </a:solidFill>
                <a:effectLst/>
                <a:uLnTx/>
                <a:uFillTx/>
                <a:latin typeface="Calibri"/>
                <a:ea typeface="+mn-ea"/>
                <a:cs typeface="+mn-cs"/>
              </a:rPr>
              <a:t>4</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84</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Π.Ε. Ηλείας= </a:t>
            </a:r>
            <a:r>
              <a:rPr kumimoji="0" lang="en-US" sz="1800" b="0" i="0" u="none" strike="noStrike" kern="1200" cap="none" spc="0" normalizeH="0" baseline="0" noProof="0" dirty="0">
                <a:ln>
                  <a:noFill/>
                </a:ln>
                <a:solidFill>
                  <a:prstClr val="black"/>
                </a:solidFill>
                <a:effectLst/>
                <a:uLnTx/>
                <a:uFillTx/>
                <a:latin typeface="Calibri"/>
                <a:ea typeface="+mn-ea"/>
                <a:cs typeface="+mn-cs"/>
              </a:rPr>
              <a:t>6</a:t>
            </a:r>
            <a:r>
              <a:rPr kumimoji="0" lang="el-GR"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89</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04802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Δ.1. Τι μπορεί να κάνει η Περιφέρεια Δυτικής Ελλάδας για την αντιμετώπιση της κρίσης; </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33464" y="6627166"/>
            <a:ext cx="78545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5E38BF18-4300-EEFD-3EE9-9CAE9A35FEA6}"/>
              </a:ext>
            </a:extLst>
          </p:cNvPr>
          <p:cNvPicPr>
            <a:picLocks noChangeAspect="1"/>
          </p:cNvPicPr>
          <p:nvPr/>
        </p:nvPicPr>
        <p:blipFill rotWithShape="1">
          <a:blip r:embed="rId4"/>
          <a:srcRect l="5830" t="9980" r="16398"/>
          <a:stretch/>
        </p:blipFill>
        <p:spPr>
          <a:xfrm>
            <a:off x="899808" y="1224357"/>
            <a:ext cx="7344383" cy="5082298"/>
          </a:xfrm>
          <a:prstGeom prst="rect">
            <a:avLst/>
          </a:prstGeom>
        </p:spPr>
      </p:pic>
      <p:sp>
        <p:nvSpPr>
          <p:cNvPr id="15" name="TextBox 14">
            <a:extLst>
              <a:ext uri="{FF2B5EF4-FFF2-40B4-BE49-F238E27FC236}">
                <a16:creationId xmlns:a16="http://schemas.microsoft.com/office/drawing/2014/main" xmlns="" id="{2041F053-B604-2B8E-E2C2-3661A2622197}"/>
              </a:ext>
            </a:extLst>
          </p:cNvPr>
          <p:cNvSpPr txBox="1"/>
          <p:nvPr/>
        </p:nvSpPr>
        <p:spPr>
          <a:xfrm>
            <a:off x="7256834" y="1661803"/>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67,7%</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xmlns="" id="{9D63A248-1BA2-C89C-0582-01151E429682}"/>
              </a:ext>
            </a:extLst>
          </p:cNvPr>
          <p:cNvSpPr txBox="1"/>
          <p:nvPr/>
        </p:nvSpPr>
        <p:spPr>
          <a:xfrm>
            <a:off x="2983149" y="3259723"/>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16,4%</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xmlns="" id="{829C3FC2-67E1-8316-86B7-F6AD75D729A9}"/>
              </a:ext>
            </a:extLst>
          </p:cNvPr>
          <p:cNvSpPr txBox="1"/>
          <p:nvPr/>
        </p:nvSpPr>
        <p:spPr>
          <a:xfrm>
            <a:off x="4079132" y="3207471"/>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7,7%</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xmlns="" id="{A4829F11-2267-67A1-7040-37F851710B2F}"/>
              </a:ext>
            </a:extLst>
          </p:cNvPr>
          <p:cNvSpPr txBox="1"/>
          <p:nvPr/>
        </p:nvSpPr>
        <p:spPr>
          <a:xfrm>
            <a:off x="5066490" y="3259723"/>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4,8%</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E1305E55-6F02-B522-44DF-589E246F93A4}"/>
              </a:ext>
            </a:extLst>
          </p:cNvPr>
          <p:cNvSpPr txBox="1"/>
          <p:nvPr/>
        </p:nvSpPr>
        <p:spPr>
          <a:xfrm>
            <a:off x="6243244" y="3376748"/>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1,7%</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xmlns="" id="{F0B4D150-5F92-6FD2-3135-7C7FE1945F88}"/>
              </a:ext>
            </a:extLst>
          </p:cNvPr>
          <p:cNvSpPr txBox="1"/>
          <p:nvPr/>
        </p:nvSpPr>
        <p:spPr>
          <a:xfrm>
            <a:off x="1912128" y="3401360"/>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1,2%</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38180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Ε.1. Οι αυξήσεις των τιμών των προϊόντων και υπηρεσιών έχουν επιδράσει στις καταναλωτικές μου συνήθειες ως εξής</a:t>
            </a:r>
            <a:r>
              <a:rPr lang="en-US" sz="2400" dirty="0">
                <a:cs typeface="Times New Roman" pitchFamily="18" charset="0"/>
              </a:rPr>
              <a:t>: </a:t>
            </a:r>
          </a:p>
        </p:txBody>
      </p:sp>
      <p:sp>
        <p:nvSpPr>
          <p:cNvPr id="7" name="TextBox 6">
            <a:extLst>
              <a:ext uri="{FF2B5EF4-FFF2-40B4-BE49-F238E27FC236}">
                <a16:creationId xmlns:a16="http://schemas.microsoft.com/office/drawing/2014/main" xmlns="" id="{761EBFE4-ABC1-4D71-9F35-FA7FF6B7C05A}"/>
              </a:ext>
            </a:extLst>
          </p:cNvPr>
          <p:cNvSpPr txBox="1"/>
          <p:nvPr/>
        </p:nvSpPr>
        <p:spPr>
          <a:xfrm>
            <a:off x="-33464" y="6627166"/>
            <a:ext cx="78545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55A001DF-9993-0E57-E59E-18FE19987C70}"/>
              </a:ext>
            </a:extLst>
          </p:cNvPr>
          <p:cNvPicPr>
            <a:picLocks noChangeAspect="1"/>
          </p:cNvPicPr>
          <p:nvPr/>
        </p:nvPicPr>
        <p:blipFill rotWithShape="1">
          <a:blip r:embed="rId4"/>
          <a:srcRect l="5461" t="10447" b="9377"/>
          <a:stretch/>
        </p:blipFill>
        <p:spPr>
          <a:xfrm>
            <a:off x="783076" y="1300844"/>
            <a:ext cx="7577847" cy="5149425"/>
          </a:xfrm>
          <a:prstGeom prst="rect">
            <a:avLst/>
          </a:prstGeom>
        </p:spPr>
      </p:pic>
      <p:sp>
        <p:nvSpPr>
          <p:cNvPr id="14" name="TextBox 13">
            <a:extLst>
              <a:ext uri="{FF2B5EF4-FFF2-40B4-BE49-F238E27FC236}">
                <a16:creationId xmlns:a16="http://schemas.microsoft.com/office/drawing/2014/main" xmlns="" id="{ED5B2F2C-4304-4E7F-4052-76155604929D}"/>
              </a:ext>
            </a:extLst>
          </p:cNvPr>
          <p:cNvSpPr txBox="1"/>
          <p:nvPr/>
        </p:nvSpPr>
        <p:spPr>
          <a:xfrm>
            <a:off x="1773677" y="4530433"/>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8,1%</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xmlns="" id="{29813835-9E3A-D913-98DD-106C48BA3A7E}"/>
              </a:ext>
            </a:extLst>
          </p:cNvPr>
          <p:cNvSpPr txBox="1"/>
          <p:nvPr/>
        </p:nvSpPr>
        <p:spPr>
          <a:xfrm>
            <a:off x="3069594" y="1521344"/>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43,8%</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xmlns="" id="{BFB25D84-6638-DADD-5F79-DDFED091A39F}"/>
              </a:ext>
            </a:extLst>
          </p:cNvPr>
          <p:cNvSpPr txBox="1"/>
          <p:nvPr/>
        </p:nvSpPr>
        <p:spPr>
          <a:xfrm>
            <a:off x="4340675" y="2802152"/>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27,9%</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xmlns="" id="{8AB4FEC8-DC12-998A-8717-3168CF23E889}"/>
              </a:ext>
            </a:extLst>
          </p:cNvPr>
          <p:cNvSpPr txBox="1"/>
          <p:nvPr/>
        </p:nvSpPr>
        <p:spPr>
          <a:xfrm>
            <a:off x="6856896" y="4699710"/>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1,3%</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xmlns="" id="{248724B7-673C-761E-2D2F-40B57E62E77C}"/>
              </a:ext>
            </a:extLst>
          </p:cNvPr>
          <p:cNvSpPr txBox="1"/>
          <p:nvPr/>
        </p:nvSpPr>
        <p:spPr>
          <a:xfrm>
            <a:off x="5608513" y="3606346"/>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18,9%</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xmlns="" id="{9F7A2B3E-E035-ECE5-5ECC-D22CC6D136A6}"/>
              </a:ext>
            </a:extLst>
          </p:cNvPr>
          <p:cNvSpPr txBox="1"/>
          <p:nvPr/>
        </p:nvSpPr>
        <p:spPr>
          <a:xfrm>
            <a:off x="6823953" y="1414453"/>
            <a:ext cx="1536970" cy="830997"/>
          </a:xfrm>
          <a:prstGeom prst="rect">
            <a:avLst/>
          </a:prstGeom>
          <a:noFill/>
        </p:spPr>
        <p:txBody>
          <a:bodyPr wrap="square" rtlCol="0">
            <a:spAutoFit/>
          </a:bodyPr>
          <a:lstStyle/>
          <a:p>
            <a:pPr algn="ctr"/>
            <a:r>
              <a:rPr lang="el-GR" sz="1600" b="1" dirty="0"/>
              <a:t>Περιφέρεια Δυτικής Ελλάδας</a:t>
            </a:r>
          </a:p>
        </p:txBody>
      </p:sp>
    </p:spTree>
    <p:extLst>
      <p:ext uri="{BB962C8B-B14F-4D97-AF65-F5344CB8AC3E}">
        <p14:creationId xmlns:p14="http://schemas.microsoft.com/office/powerpoint/2010/main" xmlns="" val="1998259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ΣΤ.1. Γενικά μιλώντας, θα λέγατε ότι τα πράγματα στη χώρα μας πηγαίνουν προς τη σωστή ή προς τη λάθος κατεύθυνση; </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33464" y="6627166"/>
            <a:ext cx="78545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BC98EF5B-9109-9CD5-A83F-0BBFBC97E692}"/>
              </a:ext>
            </a:extLst>
          </p:cNvPr>
          <p:cNvPicPr>
            <a:picLocks noChangeAspect="1"/>
          </p:cNvPicPr>
          <p:nvPr/>
        </p:nvPicPr>
        <p:blipFill rotWithShape="1">
          <a:blip r:embed="rId4"/>
          <a:srcRect l="6161" t="9980" r="1453" b="9372"/>
          <a:stretch/>
        </p:blipFill>
        <p:spPr>
          <a:xfrm>
            <a:off x="1079770" y="1215956"/>
            <a:ext cx="6984459" cy="4885441"/>
          </a:xfrm>
          <a:prstGeom prst="rect">
            <a:avLst/>
          </a:prstGeom>
        </p:spPr>
      </p:pic>
      <p:sp>
        <p:nvSpPr>
          <p:cNvPr id="14" name="TextBox 13">
            <a:extLst>
              <a:ext uri="{FF2B5EF4-FFF2-40B4-BE49-F238E27FC236}">
                <a16:creationId xmlns:a16="http://schemas.microsoft.com/office/drawing/2014/main" xmlns="" id="{FD6587D1-E2E6-B06D-FA68-363ED6F62027}"/>
              </a:ext>
            </a:extLst>
          </p:cNvPr>
          <p:cNvSpPr txBox="1"/>
          <p:nvPr/>
        </p:nvSpPr>
        <p:spPr>
          <a:xfrm>
            <a:off x="3516483" y="4300876"/>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18,4%</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xmlns="" id="{F40E3F77-5529-2C05-06AE-F3B7D09FBBE9}"/>
              </a:ext>
            </a:extLst>
          </p:cNvPr>
          <p:cNvSpPr txBox="1"/>
          <p:nvPr/>
        </p:nvSpPr>
        <p:spPr>
          <a:xfrm>
            <a:off x="5099432" y="1649718"/>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54,1%</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xmlns="" id="{A5490EF4-8A4D-A369-8EF4-E8A3F7886FAA}"/>
              </a:ext>
            </a:extLst>
          </p:cNvPr>
          <p:cNvSpPr txBox="1"/>
          <p:nvPr/>
        </p:nvSpPr>
        <p:spPr>
          <a:xfrm>
            <a:off x="2055779" y="4131599"/>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21,2%</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xmlns="" id="{FC2644CF-28FD-D91E-488A-5DC02F69C0E9}"/>
              </a:ext>
            </a:extLst>
          </p:cNvPr>
          <p:cNvSpPr txBox="1"/>
          <p:nvPr/>
        </p:nvSpPr>
        <p:spPr>
          <a:xfrm>
            <a:off x="6635819" y="5202306"/>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6,3%</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xmlns="" id="{2E48159F-6149-8E84-F579-844744FDC7E7}"/>
              </a:ext>
            </a:extLst>
          </p:cNvPr>
          <p:cNvSpPr txBox="1"/>
          <p:nvPr/>
        </p:nvSpPr>
        <p:spPr>
          <a:xfrm>
            <a:off x="1468358" y="1319778"/>
            <a:ext cx="1536970" cy="830997"/>
          </a:xfrm>
          <a:prstGeom prst="rect">
            <a:avLst/>
          </a:prstGeom>
          <a:noFill/>
        </p:spPr>
        <p:txBody>
          <a:bodyPr wrap="square" rtlCol="0">
            <a:spAutoFit/>
          </a:bodyPr>
          <a:lstStyle/>
          <a:p>
            <a:pPr algn="ctr"/>
            <a:r>
              <a:rPr lang="el-GR" sz="1600" b="1" dirty="0"/>
              <a:t>Περιφέρεια Δυτικής Ελλάδας</a:t>
            </a:r>
          </a:p>
        </p:txBody>
      </p:sp>
    </p:spTree>
    <p:extLst>
      <p:ext uri="{BB962C8B-B14F-4D97-AF65-F5344CB8AC3E}">
        <p14:creationId xmlns:p14="http://schemas.microsoft.com/office/powerpoint/2010/main" xmlns="" val="3635260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21AE5D0B-5CB1-E009-9FE2-832516F2D5E9}"/>
              </a:ext>
            </a:extLst>
          </p:cNvPr>
          <p:cNvPicPr>
            <a:picLocks noChangeAspect="1"/>
          </p:cNvPicPr>
          <p:nvPr/>
        </p:nvPicPr>
        <p:blipFill rotWithShape="1">
          <a:blip r:embed="rId4"/>
          <a:srcRect l="5836" t="10899" r="2115" b="10182"/>
          <a:stretch/>
        </p:blipFill>
        <p:spPr>
          <a:xfrm>
            <a:off x="0" y="4142047"/>
            <a:ext cx="5049076" cy="2715951"/>
          </a:xfrm>
          <a:prstGeom prst="rect">
            <a:avLst/>
          </a:prstGeom>
        </p:spPr>
      </p:pic>
      <p:pic>
        <p:nvPicPr>
          <p:cNvPr id="9" name="Picture 8">
            <a:extLst>
              <a:ext uri="{FF2B5EF4-FFF2-40B4-BE49-F238E27FC236}">
                <a16:creationId xmlns:a16="http://schemas.microsoft.com/office/drawing/2014/main" xmlns="" id="{59A7F67D-F290-DE0D-3459-C491D8E4A9F3}"/>
              </a:ext>
            </a:extLst>
          </p:cNvPr>
          <p:cNvPicPr>
            <a:picLocks noChangeAspect="1"/>
          </p:cNvPicPr>
          <p:nvPr/>
        </p:nvPicPr>
        <p:blipFill rotWithShape="1">
          <a:blip r:embed="rId5"/>
          <a:srcRect l="6323" t="10158" r="967" b="9777"/>
          <a:stretch/>
        </p:blipFill>
        <p:spPr>
          <a:xfrm>
            <a:off x="4867144" y="1123404"/>
            <a:ext cx="4307910" cy="3024758"/>
          </a:xfrm>
          <a:prstGeom prst="rect">
            <a:avLst/>
          </a:prstGeom>
        </p:spPr>
      </p:pic>
      <p:pic>
        <p:nvPicPr>
          <p:cNvPr id="4" name="Picture 3">
            <a:extLst>
              <a:ext uri="{FF2B5EF4-FFF2-40B4-BE49-F238E27FC236}">
                <a16:creationId xmlns:a16="http://schemas.microsoft.com/office/drawing/2014/main" xmlns="" id="{042F49CF-7DEE-F8F2-2662-E821AA48E448}"/>
              </a:ext>
            </a:extLst>
          </p:cNvPr>
          <p:cNvPicPr>
            <a:picLocks noChangeAspect="1"/>
          </p:cNvPicPr>
          <p:nvPr/>
        </p:nvPicPr>
        <p:blipFill rotWithShape="1">
          <a:blip r:embed="rId6"/>
          <a:srcRect l="6161" t="10158" r="2751" b="10587"/>
          <a:stretch/>
        </p:blipFill>
        <p:spPr>
          <a:xfrm>
            <a:off x="0" y="1123949"/>
            <a:ext cx="5049077" cy="3024758"/>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Γενικά μιλώντας, θα λέγατε ότι τα πράγματα στη χώρα μας πηγαίνουν προς τη σωστή ή προς τη λάθος κατεύθυνση;</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5049078" y="6306656"/>
            <a:ext cx="42421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F5A31E4F-1F5F-016E-13D7-4C8ACAD6D576}"/>
              </a:ext>
            </a:extLst>
          </p:cNvPr>
          <p:cNvSpPr txBox="1"/>
          <p:nvPr/>
        </p:nvSpPr>
        <p:spPr>
          <a:xfrm>
            <a:off x="1128410" y="1213349"/>
            <a:ext cx="271408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Αιτωλοακαρνανίας</a:t>
            </a:r>
          </a:p>
        </p:txBody>
      </p:sp>
      <p:sp>
        <p:nvSpPr>
          <p:cNvPr id="18" name="TextBox 17">
            <a:extLst>
              <a:ext uri="{FF2B5EF4-FFF2-40B4-BE49-F238E27FC236}">
                <a16:creationId xmlns:a16="http://schemas.microsoft.com/office/drawing/2014/main" xmlns="" id="{7D962F8D-B57E-6549-69BF-A24B312A3E01}"/>
              </a:ext>
            </a:extLst>
          </p:cNvPr>
          <p:cNvSpPr txBox="1"/>
          <p:nvPr/>
        </p:nvSpPr>
        <p:spPr>
          <a:xfrm>
            <a:off x="7413539" y="1213349"/>
            <a:ext cx="165033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Αχαΐας </a:t>
            </a:r>
          </a:p>
        </p:txBody>
      </p:sp>
      <p:sp>
        <p:nvSpPr>
          <p:cNvPr id="22" name="TextBox 21">
            <a:extLst>
              <a:ext uri="{FF2B5EF4-FFF2-40B4-BE49-F238E27FC236}">
                <a16:creationId xmlns:a16="http://schemas.microsoft.com/office/drawing/2014/main" xmlns="" id="{89004C7A-D7B5-849F-FC11-98FC86926648}"/>
              </a:ext>
            </a:extLst>
          </p:cNvPr>
          <p:cNvSpPr txBox="1"/>
          <p:nvPr/>
        </p:nvSpPr>
        <p:spPr>
          <a:xfrm>
            <a:off x="3349569" y="4201573"/>
            <a:ext cx="198934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Π.Ε. Ηλείας </a:t>
            </a:r>
          </a:p>
        </p:txBody>
      </p:sp>
      <p:sp>
        <p:nvSpPr>
          <p:cNvPr id="20" name="TextBox 19">
            <a:extLst>
              <a:ext uri="{FF2B5EF4-FFF2-40B4-BE49-F238E27FC236}">
                <a16:creationId xmlns:a16="http://schemas.microsoft.com/office/drawing/2014/main" xmlns="" id="{5E7B03F7-F8A1-C1B5-1003-0BEB440306E7}"/>
              </a:ext>
            </a:extLst>
          </p:cNvPr>
          <p:cNvSpPr txBox="1"/>
          <p:nvPr/>
        </p:nvSpPr>
        <p:spPr>
          <a:xfrm>
            <a:off x="635541" y="2828092"/>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23,6%</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xmlns="" id="{A51C586C-B095-E11D-57E8-5E46813A9D86}"/>
              </a:ext>
            </a:extLst>
          </p:cNvPr>
          <p:cNvSpPr txBox="1"/>
          <p:nvPr/>
        </p:nvSpPr>
        <p:spPr>
          <a:xfrm>
            <a:off x="1749568" y="2922127"/>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21,0%</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xmlns="" id="{5B2180FD-CD01-4148-54DD-F13139853F78}"/>
              </a:ext>
            </a:extLst>
          </p:cNvPr>
          <p:cNvSpPr txBox="1"/>
          <p:nvPr/>
        </p:nvSpPr>
        <p:spPr>
          <a:xfrm>
            <a:off x="2573760" y="1695547"/>
            <a:ext cx="141516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48,1%</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xmlns="" id="{696F4DBA-00C1-4EE1-D570-4A4308E6776F}"/>
              </a:ext>
            </a:extLst>
          </p:cNvPr>
          <p:cNvSpPr txBox="1"/>
          <p:nvPr/>
        </p:nvSpPr>
        <p:spPr>
          <a:xfrm>
            <a:off x="3930051" y="3508634"/>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7</a:t>
            </a:r>
            <a:r>
              <a:rPr kumimoji="0" lang="en-US" sz="1600" i="0" u="none" strike="noStrike" kern="1200" cap="none" spc="0" normalizeH="0" baseline="0" noProof="0" dirty="0">
                <a:ln>
                  <a:noFill/>
                </a:ln>
                <a:solidFill>
                  <a:prstClr val="black"/>
                </a:solidFill>
                <a:effectLst/>
                <a:uLnTx/>
                <a:uFillTx/>
                <a:latin typeface="Calibri"/>
                <a:ea typeface="+mn-ea"/>
                <a:cs typeface="+mn-cs"/>
              </a:rPr>
              <a:t>,2%</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xmlns="" id="{F9437C88-4189-734E-9505-F666AABDF05F}"/>
              </a:ext>
            </a:extLst>
          </p:cNvPr>
          <p:cNvSpPr txBox="1"/>
          <p:nvPr/>
        </p:nvSpPr>
        <p:spPr>
          <a:xfrm>
            <a:off x="5338912" y="2997369"/>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23,1%</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xmlns="" id="{5B240777-4E3F-2185-833A-3929DC00C87F}"/>
              </a:ext>
            </a:extLst>
          </p:cNvPr>
          <p:cNvSpPr txBox="1"/>
          <p:nvPr/>
        </p:nvSpPr>
        <p:spPr>
          <a:xfrm>
            <a:off x="6287873" y="3333931"/>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16,0%</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xmlns="" id="{43CE01E4-09C5-1CEC-8491-2C4650A87510}"/>
              </a:ext>
            </a:extLst>
          </p:cNvPr>
          <p:cNvSpPr txBox="1"/>
          <p:nvPr/>
        </p:nvSpPr>
        <p:spPr>
          <a:xfrm>
            <a:off x="6915255" y="1773149"/>
            <a:ext cx="141516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59,3%</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xmlns="" id="{BA4EEF52-8E28-46D4-678B-42E232FF5FAC}"/>
              </a:ext>
            </a:extLst>
          </p:cNvPr>
          <p:cNvSpPr txBox="1"/>
          <p:nvPr/>
        </p:nvSpPr>
        <p:spPr>
          <a:xfrm>
            <a:off x="8044392" y="3513791"/>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1</a:t>
            </a:r>
            <a:r>
              <a:rPr kumimoji="0" lang="en-US" sz="1600" i="0" u="none" strike="noStrike" kern="1200" cap="none" spc="0" normalizeH="0" baseline="0" noProof="0" dirty="0">
                <a:ln>
                  <a:noFill/>
                </a:ln>
                <a:solidFill>
                  <a:prstClr val="black"/>
                </a:solidFill>
                <a:effectLst/>
                <a:uLnTx/>
                <a:uFillTx/>
                <a:latin typeface="Calibri"/>
                <a:ea typeface="+mn-ea"/>
                <a:cs typeface="+mn-cs"/>
              </a:rPr>
              <a:t>,5%</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TextBox 39">
            <a:extLst>
              <a:ext uri="{FF2B5EF4-FFF2-40B4-BE49-F238E27FC236}">
                <a16:creationId xmlns:a16="http://schemas.microsoft.com/office/drawing/2014/main" xmlns="" id="{DBD7A7FE-B12D-741E-8BD1-3E86AA0971FE}"/>
              </a:ext>
            </a:extLst>
          </p:cNvPr>
          <p:cNvSpPr txBox="1"/>
          <p:nvPr/>
        </p:nvSpPr>
        <p:spPr>
          <a:xfrm>
            <a:off x="605735" y="6009774"/>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16,6%</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xmlns="" id="{DC65EC07-665C-7C78-CECA-21E6BFBFF4B0}"/>
              </a:ext>
            </a:extLst>
          </p:cNvPr>
          <p:cNvSpPr txBox="1"/>
          <p:nvPr/>
        </p:nvSpPr>
        <p:spPr>
          <a:xfrm>
            <a:off x="1700346" y="6025396"/>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17,3%</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Box 41">
            <a:extLst>
              <a:ext uri="{FF2B5EF4-FFF2-40B4-BE49-F238E27FC236}">
                <a16:creationId xmlns:a16="http://schemas.microsoft.com/office/drawing/2014/main" xmlns="" id="{FF51BE98-31C3-8FE9-FE74-16DA72245471}"/>
              </a:ext>
            </a:extLst>
          </p:cNvPr>
          <p:cNvSpPr txBox="1"/>
          <p:nvPr/>
        </p:nvSpPr>
        <p:spPr>
          <a:xfrm>
            <a:off x="2524538" y="4697929"/>
            <a:ext cx="141516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56,4%</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TextBox 42">
            <a:extLst>
              <a:ext uri="{FF2B5EF4-FFF2-40B4-BE49-F238E27FC236}">
                <a16:creationId xmlns:a16="http://schemas.microsoft.com/office/drawing/2014/main" xmlns="" id="{D3123F39-07A1-9762-575C-46D06665107C}"/>
              </a:ext>
            </a:extLst>
          </p:cNvPr>
          <p:cNvSpPr txBox="1"/>
          <p:nvPr/>
        </p:nvSpPr>
        <p:spPr>
          <a:xfrm>
            <a:off x="3920397" y="6262784"/>
            <a:ext cx="8241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9</a:t>
            </a:r>
            <a:r>
              <a:rPr kumimoji="0" lang="en-US" sz="1600" i="0" u="none" strike="noStrike" kern="1200" cap="none" spc="0" normalizeH="0" baseline="0" noProof="0" dirty="0">
                <a:ln>
                  <a:noFill/>
                </a:ln>
                <a:solidFill>
                  <a:prstClr val="black"/>
                </a:solidFill>
                <a:effectLst/>
                <a:uLnTx/>
                <a:uFillTx/>
                <a:latin typeface="Calibri"/>
                <a:ea typeface="+mn-ea"/>
                <a:cs typeface="+mn-cs"/>
              </a:rPr>
              <a:t>,7%</a:t>
            </a:r>
            <a:endParaRPr kumimoji="0" lang="el-GR"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xmlns="" id="{2F262EFB-FC19-6059-054F-906DA6A0C485}"/>
              </a:ext>
            </a:extLst>
          </p:cNvPr>
          <p:cNvSpPr txBox="1"/>
          <p:nvPr/>
        </p:nvSpPr>
        <p:spPr>
          <a:xfrm>
            <a:off x="5049077" y="4119523"/>
            <a:ext cx="4094924" cy="2031325"/>
          </a:xfrm>
          <a:prstGeom prst="rect">
            <a:avLst/>
          </a:prstGeom>
          <a:solidFill>
            <a:schemeClr val="accent2">
              <a:lumMod val="60000"/>
              <a:lumOff val="40000"/>
            </a:schemeClr>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a:ea typeface="+mn-ea"/>
                <a:cs typeface="+mn-cs"/>
              </a:rPr>
              <a:t>Σχετικά με το γενικότερο κλίμα αισιοδοξίας, παρατηρούμε γενικά μία ουδέτερη αίσθηση για το μέλλον</a:t>
            </a:r>
            <a:endParaRPr lang="el-GR" sz="1400" dirty="0">
              <a:solidFill>
                <a:prstClr val="black"/>
              </a:solidFill>
              <a:latin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dirty="0">
                <a:solidFill>
                  <a:prstClr val="black"/>
                </a:solidFill>
                <a:latin typeface="Calibri"/>
              </a:rPr>
              <a:t>Η </a:t>
            </a:r>
            <a:r>
              <a:rPr lang="el-GR" sz="1400" dirty="0">
                <a:solidFill>
                  <a:srgbClr val="C00000"/>
                </a:solidFill>
                <a:latin typeface="Calibri"/>
              </a:rPr>
              <a:t>πιο απαισιόδοξη Περιφερειακή Ενότητα της ΠΔΕ είναι αυτή της Ηλείας </a:t>
            </a:r>
            <a:r>
              <a:rPr lang="el-GR" sz="1400" dirty="0">
                <a:solidFill>
                  <a:prstClr val="black"/>
                </a:solidFill>
                <a:latin typeface="Calibri"/>
              </a:rPr>
              <a:t>και είναι η μόνη όπου η αίσθηση ότι τα πράγματα πηγαίνουν προς την λάθος κατεύθυνση υπερτερεί έστω και λίγο από την αίσθηση ότι τα πράγματα πηγαίνουν προς τη σωστή</a:t>
            </a: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3771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Συμπεράσματα Έρευνας Ι</a:t>
            </a: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FA056D59-FD1D-AEC8-6180-A823E9CBC39D}"/>
              </a:ext>
            </a:extLst>
          </p:cNvPr>
          <p:cNvSpPr txBox="1"/>
          <p:nvPr/>
        </p:nvSpPr>
        <p:spPr>
          <a:xfrm>
            <a:off x="301557" y="1145806"/>
            <a:ext cx="8647890" cy="5570756"/>
          </a:xfrm>
          <a:prstGeom prst="rect">
            <a:avLst/>
          </a:prstGeom>
          <a:noFill/>
        </p:spPr>
        <p:txBody>
          <a:bodyPr wrap="square" rtlCol="0">
            <a:spAutoFit/>
          </a:bodyPr>
          <a:lstStyle/>
          <a:p>
            <a:pPr marL="342900" indent="-342900">
              <a:buFont typeface="+mj-lt"/>
              <a:buAutoNum type="arabicPeriod"/>
            </a:pPr>
            <a:r>
              <a:rPr lang="el-GR" sz="2000" dirty="0"/>
              <a:t>Η Περιφέρεια Δυτικής Ελλάδας </a:t>
            </a:r>
            <a:r>
              <a:rPr lang="el-GR" sz="2000" dirty="0">
                <a:solidFill>
                  <a:srgbClr val="C00000"/>
                </a:solidFill>
              </a:rPr>
              <a:t>έχει επιχειρηματίες με ικανό επίπεδο μόρφωσης που μπορούν να βρουν τρόπους να αντιμετωπίζουν καταστάσεις κρίσεων </a:t>
            </a:r>
            <a:r>
              <a:rPr lang="el-GR" sz="2000" dirty="0"/>
              <a:t>(άλλωστε η κρίση χρέους και η πανδημία δεν απέχουν τόσο πολύ χρονικά από την παρούσα έρευνα)</a:t>
            </a:r>
          </a:p>
          <a:p>
            <a:pPr marL="342900" indent="-342900">
              <a:buFont typeface="+mj-lt"/>
              <a:buAutoNum type="arabicPeriod"/>
            </a:pPr>
            <a:r>
              <a:rPr lang="el-GR" sz="2000" dirty="0"/>
              <a:t>Το γεγονός άλλωστε ότι ο μέσος όρος απασχολούμενων στις επιχειρήσεις της έρευνας ήταν 3-4 άτομα σημαίνει πως </a:t>
            </a:r>
            <a:r>
              <a:rPr lang="el-GR" sz="2000" dirty="0">
                <a:solidFill>
                  <a:srgbClr val="C00000"/>
                </a:solidFill>
              </a:rPr>
              <a:t>περιγράφουμε κυρίως μικρή και μικρομεσαία επιχειρηματικότητα </a:t>
            </a:r>
            <a:r>
              <a:rPr lang="el-GR" sz="2000" dirty="0"/>
              <a:t>(άλλωστε πάνω από τις μισές επιχειρήσεις του δείγματος, 51,6% έχει ετήσιο τζίρο έως 60.000€)</a:t>
            </a:r>
          </a:p>
          <a:p>
            <a:pPr marL="342900" indent="-342900">
              <a:buFont typeface="+mj-lt"/>
              <a:buAutoNum type="arabicPeriod"/>
            </a:pPr>
            <a:r>
              <a:rPr lang="el-GR" sz="2000" dirty="0">
                <a:solidFill>
                  <a:srgbClr val="C00000"/>
                </a:solidFill>
              </a:rPr>
              <a:t>Το γεγονός ότι ο δευτερογενής τομέας (μεταποίηση/βιομηχανία/βιοτεχνία) αντιπροσωπεύει μόλις το 10.1% αντικατοπτρίζεται στα συμπεράσματα καθώς αυτός είναι ο κατεξοχήν τομέας που συνήθως επηρεάζεται από τις αυξομειώσεις των τιμών ενέργειας </a:t>
            </a:r>
          </a:p>
          <a:p>
            <a:pPr marL="342900" indent="-342900">
              <a:buFont typeface="+mj-lt"/>
              <a:buAutoNum type="arabicPeriod"/>
            </a:pPr>
            <a:r>
              <a:rPr lang="el-GR" sz="2000" dirty="0"/>
              <a:t>Παρά το γεγονός ότι η αύξηση των τιμών αποδίδεται κυρίως σε εξωγενείς της ελληνικής οικονομίας παράγοντες (Ευρωπαϊκή Ένωση- Γεωπολιτικές Εξελίξεις 54,2%) </a:t>
            </a:r>
            <a:r>
              <a:rPr lang="el-GR" sz="2000" dirty="0">
                <a:solidFill>
                  <a:srgbClr val="C00000"/>
                </a:solidFill>
              </a:rPr>
              <a:t>οι επιχειρηματίες της περιοχής σε ποσοστό 73,9% πιστεύουν ότι την ευθύνη για την προστασία τους την έχουν η Κυβέρνηση, η ΔΕΗ και οι δομές της περιφέρειας</a:t>
            </a:r>
          </a:p>
          <a:p>
            <a:pPr marL="342900" indent="-342900">
              <a:buFont typeface="+mj-lt"/>
              <a:buAutoNum type="arabicPeriod"/>
            </a:pPr>
            <a:endParaRPr lang="el-GR" sz="1600" dirty="0"/>
          </a:p>
        </p:txBody>
      </p:sp>
    </p:spTree>
    <p:extLst>
      <p:ext uri="{BB962C8B-B14F-4D97-AF65-F5344CB8AC3E}">
        <p14:creationId xmlns:p14="http://schemas.microsoft.com/office/powerpoint/2010/main" xmlns="" val="3498217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Χαρακτηριστικά Επιχειρήσεων Δείγματος ΙΙ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στις επιχειρήσεις της Περιφέρειας Δυτικής Ελλάδας</a:t>
            </a:r>
            <a:endParaRPr lang="en-US" sz="1200" dirty="0"/>
          </a:p>
        </p:txBody>
      </p:sp>
      <p:pic>
        <p:nvPicPr>
          <p:cNvPr id="25" name="Picture 24">
            <a:extLst>
              <a:ext uri="{FF2B5EF4-FFF2-40B4-BE49-F238E27FC236}">
                <a16:creationId xmlns:a16="http://schemas.microsoft.com/office/drawing/2014/main" xmlns="" id="{3A4F33F5-29B9-E01A-E6FE-79AB8B19889F}"/>
              </a:ext>
            </a:extLst>
          </p:cNvPr>
          <p:cNvPicPr>
            <a:picLocks noChangeAspect="1"/>
          </p:cNvPicPr>
          <p:nvPr/>
        </p:nvPicPr>
        <p:blipFill rotWithShape="1">
          <a:blip r:embed="rId4"/>
          <a:srcRect t="7034" b="2813"/>
          <a:stretch/>
        </p:blipFill>
        <p:spPr>
          <a:xfrm>
            <a:off x="0" y="1123948"/>
            <a:ext cx="4951379" cy="3117312"/>
          </a:xfrm>
          <a:prstGeom prst="rect">
            <a:avLst/>
          </a:prstGeom>
        </p:spPr>
      </p:pic>
      <p:sp>
        <p:nvSpPr>
          <p:cNvPr id="26" name="TextBox 25">
            <a:extLst>
              <a:ext uri="{FF2B5EF4-FFF2-40B4-BE49-F238E27FC236}">
                <a16:creationId xmlns:a16="http://schemas.microsoft.com/office/drawing/2014/main" xmlns="" id="{5BEE9796-631D-D283-FDC5-C5E06A0751ED}"/>
              </a:ext>
            </a:extLst>
          </p:cNvPr>
          <p:cNvSpPr txBox="1"/>
          <p:nvPr/>
        </p:nvSpPr>
        <p:spPr>
          <a:xfrm>
            <a:off x="902610" y="3258305"/>
            <a:ext cx="632299" cy="307777"/>
          </a:xfrm>
          <a:prstGeom prst="rect">
            <a:avLst/>
          </a:prstGeom>
          <a:noFill/>
        </p:spPr>
        <p:txBody>
          <a:bodyPr wrap="square" rtlCol="0">
            <a:spAutoFit/>
          </a:bodyPr>
          <a:lstStyle/>
          <a:p>
            <a:r>
              <a:rPr lang="el-GR" sz="1400" dirty="0"/>
              <a:t>7,2%</a:t>
            </a:r>
          </a:p>
        </p:txBody>
      </p:sp>
      <p:sp>
        <p:nvSpPr>
          <p:cNvPr id="27" name="TextBox 26">
            <a:extLst>
              <a:ext uri="{FF2B5EF4-FFF2-40B4-BE49-F238E27FC236}">
                <a16:creationId xmlns:a16="http://schemas.microsoft.com/office/drawing/2014/main" xmlns="" id="{14869687-8483-D286-2AF6-EB933C6358A5}"/>
              </a:ext>
            </a:extLst>
          </p:cNvPr>
          <p:cNvSpPr txBox="1"/>
          <p:nvPr/>
        </p:nvSpPr>
        <p:spPr>
          <a:xfrm>
            <a:off x="2388138" y="1417225"/>
            <a:ext cx="632299" cy="307777"/>
          </a:xfrm>
          <a:prstGeom prst="rect">
            <a:avLst/>
          </a:prstGeom>
          <a:noFill/>
        </p:spPr>
        <p:txBody>
          <a:bodyPr wrap="square" rtlCol="0">
            <a:spAutoFit/>
          </a:bodyPr>
          <a:lstStyle/>
          <a:p>
            <a:r>
              <a:rPr lang="el-GR" sz="1400" dirty="0"/>
              <a:t>46,7%</a:t>
            </a:r>
          </a:p>
        </p:txBody>
      </p:sp>
      <p:sp>
        <p:nvSpPr>
          <p:cNvPr id="28" name="TextBox 27">
            <a:extLst>
              <a:ext uri="{FF2B5EF4-FFF2-40B4-BE49-F238E27FC236}">
                <a16:creationId xmlns:a16="http://schemas.microsoft.com/office/drawing/2014/main" xmlns="" id="{5FDAE24C-D46E-2F3A-4C09-7E28B57A4932}"/>
              </a:ext>
            </a:extLst>
          </p:cNvPr>
          <p:cNvSpPr txBox="1"/>
          <p:nvPr/>
        </p:nvSpPr>
        <p:spPr>
          <a:xfrm>
            <a:off x="1639107" y="1696928"/>
            <a:ext cx="632299" cy="307777"/>
          </a:xfrm>
          <a:prstGeom prst="rect">
            <a:avLst/>
          </a:prstGeom>
          <a:noFill/>
        </p:spPr>
        <p:txBody>
          <a:bodyPr wrap="square" rtlCol="0">
            <a:spAutoFit/>
          </a:bodyPr>
          <a:lstStyle/>
          <a:p>
            <a:r>
              <a:rPr lang="el-GR" sz="1400" dirty="0"/>
              <a:t>41,3%</a:t>
            </a:r>
          </a:p>
        </p:txBody>
      </p:sp>
      <p:sp>
        <p:nvSpPr>
          <p:cNvPr id="29" name="TextBox 28">
            <a:extLst>
              <a:ext uri="{FF2B5EF4-FFF2-40B4-BE49-F238E27FC236}">
                <a16:creationId xmlns:a16="http://schemas.microsoft.com/office/drawing/2014/main" xmlns="" id="{9966CA6E-769E-7A87-F988-FA94200E4FF3}"/>
              </a:ext>
            </a:extLst>
          </p:cNvPr>
          <p:cNvSpPr txBox="1"/>
          <p:nvPr/>
        </p:nvSpPr>
        <p:spPr>
          <a:xfrm>
            <a:off x="3246978" y="3412194"/>
            <a:ext cx="632299" cy="307777"/>
          </a:xfrm>
          <a:prstGeom prst="rect">
            <a:avLst/>
          </a:prstGeom>
          <a:noFill/>
        </p:spPr>
        <p:txBody>
          <a:bodyPr wrap="square" rtlCol="0">
            <a:spAutoFit/>
          </a:bodyPr>
          <a:lstStyle/>
          <a:p>
            <a:r>
              <a:rPr lang="el-GR" sz="1400" dirty="0"/>
              <a:t>4,3%</a:t>
            </a:r>
          </a:p>
        </p:txBody>
      </p:sp>
      <p:sp>
        <p:nvSpPr>
          <p:cNvPr id="30" name="TextBox 29">
            <a:extLst>
              <a:ext uri="{FF2B5EF4-FFF2-40B4-BE49-F238E27FC236}">
                <a16:creationId xmlns:a16="http://schemas.microsoft.com/office/drawing/2014/main" xmlns="" id="{69720C1C-EAA4-C98A-939A-DAD583F377F2}"/>
              </a:ext>
            </a:extLst>
          </p:cNvPr>
          <p:cNvSpPr txBox="1"/>
          <p:nvPr/>
        </p:nvSpPr>
        <p:spPr>
          <a:xfrm>
            <a:off x="4010599" y="3568067"/>
            <a:ext cx="632299" cy="307777"/>
          </a:xfrm>
          <a:prstGeom prst="rect">
            <a:avLst/>
          </a:prstGeom>
          <a:noFill/>
        </p:spPr>
        <p:txBody>
          <a:bodyPr wrap="square" rtlCol="0">
            <a:spAutoFit/>
          </a:bodyPr>
          <a:lstStyle/>
          <a:p>
            <a:r>
              <a:rPr lang="el-GR" sz="1400" dirty="0"/>
              <a:t>0,6%</a:t>
            </a:r>
          </a:p>
        </p:txBody>
      </p:sp>
      <p:pic>
        <p:nvPicPr>
          <p:cNvPr id="32" name="Picture 31">
            <a:extLst>
              <a:ext uri="{FF2B5EF4-FFF2-40B4-BE49-F238E27FC236}">
                <a16:creationId xmlns:a16="http://schemas.microsoft.com/office/drawing/2014/main" xmlns="" id="{1F2323B2-595A-5358-31B4-9265F298B0DF}"/>
              </a:ext>
            </a:extLst>
          </p:cNvPr>
          <p:cNvPicPr>
            <a:picLocks noChangeAspect="1"/>
          </p:cNvPicPr>
          <p:nvPr/>
        </p:nvPicPr>
        <p:blipFill rotWithShape="1">
          <a:blip r:embed="rId5"/>
          <a:srcRect t="6624" r="8597"/>
          <a:stretch/>
        </p:blipFill>
        <p:spPr>
          <a:xfrm>
            <a:off x="4936785" y="1123949"/>
            <a:ext cx="4188502" cy="5562949"/>
          </a:xfrm>
          <a:prstGeom prst="rect">
            <a:avLst/>
          </a:prstGeom>
        </p:spPr>
      </p:pic>
      <p:pic>
        <p:nvPicPr>
          <p:cNvPr id="34" name="Picture 33">
            <a:extLst>
              <a:ext uri="{FF2B5EF4-FFF2-40B4-BE49-F238E27FC236}">
                <a16:creationId xmlns:a16="http://schemas.microsoft.com/office/drawing/2014/main" xmlns="" id="{2A2D41AA-4874-8322-427B-869E1B1FF30A}"/>
              </a:ext>
            </a:extLst>
          </p:cNvPr>
          <p:cNvPicPr>
            <a:picLocks noChangeAspect="1"/>
          </p:cNvPicPr>
          <p:nvPr/>
        </p:nvPicPr>
        <p:blipFill>
          <a:blip r:embed="rId6"/>
          <a:stretch>
            <a:fillRect/>
          </a:stretch>
        </p:blipFill>
        <p:spPr>
          <a:xfrm>
            <a:off x="-1" y="4241261"/>
            <a:ext cx="4951379" cy="2445638"/>
          </a:xfrm>
          <a:prstGeom prst="rect">
            <a:avLst/>
          </a:prstGeom>
        </p:spPr>
      </p:pic>
      <p:sp>
        <p:nvSpPr>
          <p:cNvPr id="35" name="TextBox 34">
            <a:extLst>
              <a:ext uri="{FF2B5EF4-FFF2-40B4-BE49-F238E27FC236}">
                <a16:creationId xmlns:a16="http://schemas.microsoft.com/office/drawing/2014/main" xmlns="" id="{A7ADBA7F-A381-EA58-C7DF-36FE0B5A742F}"/>
              </a:ext>
            </a:extLst>
          </p:cNvPr>
          <p:cNvSpPr txBox="1"/>
          <p:nvPr/>
        </p:nvSpPr>
        <p:spPr>
          <a:xfrm>
            <a:off x="2271406" y="4911605"/>
            <a:ext cx="632299" cy="307777"/>
          </a:xfrm>
          <a:prstGeom prst="rect">
            <a:avLst/>
          </a:prstGeom>
          <a:noFill/>
        </p:spPr>
        <p:txBody>
          <a:bodyPr wrap="square" rtlCol="0">
            <a:spAutoFit/>
          </a:bodyPr>
          <a:lstStyle/>
          <a:p>
            <a:r>
              <a:rPr lang="el-GR" sz="1400" dirty="0"/>
              <a:t>22 %</a:t>
            </a:r>
          </a:p>
        </p:txBody>
      </p:sp>
      <p:sp>
        <p:nvSpPr>
          <p:cNvPr id="36" name="TextBox 35">
            <a:extLst>
              <a:ext uri="{FF2B5EF4-FFF2-40B4-BE49-F238E27FC236}">
                <a16:creationId xmlns:a16="http://schemas.microsoft.com/office/drawing/2014/main" xmlns="" id="{0D2CAD83-F1C6-788A-3574-E64931F6499F}"/>
              </a:ext>
            </a:extLst>
          </p:cNvPr>
          <p:cNvSpPr txBox="1"/>
          <p:nvPr/>
        </p:nvSpPr>
        <p:spPr>
          <a:xfrm>
            <a:off x="2071988" y="5977243"/>
            <a:ext cx="831717" cy="307777"/>
          </a:xfrm>
          <a:prstGeom prst="rect">
            <a:avLst/>
          </a:prstGeom>
          <a:noFill/>
        </p:spPr>
        <p:txBody>
          <a:bodyPr wrap="square" rtlCol="0">
            <a:spAutoFit/>
          </a:bodyPr>
          <a:lstStyle/>
          <a:p>
            <a:r>
              <a:rPr lang="el-GR" sz="1400" dirty="0"/>
              <a:t>18,1 %</a:t>
            </a:r>
          </a:p>
        </p:txBody>
      </p:sp>
      <p:sp>
        <p:nvSpPr>
          <p:cNvPr id="37" name="TextBox 36">
            <a:extLst>
              <a:ext uri="{FF2B5EF4-FFF2-40B4-BE49-F238E27FC236}">
                <a16:creationId xmlns:a16="http://schemas.microsoft.com/office/drawing/2014/main" xmlns="" id="{DFB645B1-868A-D322-32EB-31E6140BFABE}"/>
              </a:ext>
            </a:extLst>
          </p:cNvPr>
          <p:cNvSpPr txBox="1"/>
          <p:nvPr/>
        </p:nvSpPr>
        <p:spPr>
          <a:xfrm>
            <a:off x="2731410" y="5531160"/>
            <a:ext cx="831717" cy="307777"/>
          </a:xfrm>
          <a:prstGeom prst="rect">
            <a:avLst/>
          </a:prstGeom>
          <a:noFill/>
        </p:spPr>
        <p:txBody>
          <a:bodyPr wrap="square" rtlCol="0">
            <a:spAutoFit/>
          </a:bodyPr>
          <a:lstStyle/>
          <a:p>
            <a:r>
              <a:rPr lang="el-GR" sz="1400" dirty="0"/>
              <a:t>11,5 %</a:t>
            </a:r>
          </a:p>
        </p:txBody>
      </p:sp>
      <p:sp>
        <p:nvSpPr>
          <p:cNvPr id="38" name="TextBox 37">
            <a:extLst>
              <a:ext uri="{FF2B5EF4-FFF2-40B4-BE49-F238E27FC236}">
                <a16:creationId xmlns:a16="http://schemas.microsoft.com/office/drawing/2014/main" xmlns="" id="{91724E43-815F-1531-BE1D-22C2ADC11F3B}"/>
              </a:ext>
            </a:extLst>
          </p:cNvPr>
          <p:cNvSpPr txBox="1"/>
          <p:nvPr/>
        </p:nvSpPr>
        <p:spPr>
          <a:xfrm>
            <a:off x="703192" y="5546548"/>
            <a:ext cx="831717" cy="307777"/>
          </a:xfrm>
          <a:prstGeom prst="rect">
            <a:avLst/>
          </a:prstGeom>
          <a:noFill/>
        </p:spPr>
        <p:txBody>
          <a:bodyPr wrap="square" rtlCol="0">
            <a:spAutoFit/>
          </a:bodyPr>
          <a:lstStyle/>
          <a:p>
            <a:r>
              <a:rPr lang="el-GR" sz="1400" dirty="0">
                <a:solidFill>
                  <a:schemeClr val="bg1"/>
                </a:solidFill>
              </a:rPr>
              <a:t>35,7 %</a:t>
            </a:r>
          </a:p>
        </p:txBody>
      </p:sp>
      <p:sp>
        <p:nvSpPr>
          <p:cNvPr id="39" name="TextBox 38">
            <a:extLst>
              <a:ext uri="{FF2B5EF4-FFF2-40B4-BE49-F238E27FC236}">
                <a16:creationId xmlns:a16="http://schemas.microsoft.com/office/drawing/2014/main" xmlns="" id="{743E7C32-34B9-EF62-7FB6-2D7E3C557955}"/>
              </a:ext>
            </a:extLst>
          </p:cNvPr>
          <p:cNvSpPr txBox="1"/>
          <p:nvPr/>
        </p:nvSpPr>
        <p:spPr>
          <a:xfrm>
            <a:off x="1123539" y="4712588"/>
            <a:ext cx="831717" cy="307777"/>
          </a:xfrm>
          <a:prstGeom prst="rect">
            <a:avLst/>
          </a:prstGeom>
          <a:noFill/>
        </p:spPr>
        <p:txBody>
          <a:bodyPr wrap="square" rtlCol="0">
            <a:spAutoFit/>
          </a:bodyPr>
          <a:lstStyle/>
          <a:p>
            <a:r>
              <a:rPr lang="el-GR" sz="1400" dirty="0"/>
              <a:t>12,6 %</a:t>
            </a:r>
          </a:p>
        </p:txBody>
      </p:sp>
    </p:spTree>
    <p:extLst>
      <p:ext uri="{BB962C8B-B14F-4D97-AF65-F5344CB8AC3E}">
        <p14:creationId xmlns:p14="http://schemas.microsoft.com/office/powerpoint/2010/main" xmlns="" val="408806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Συμπεράσματα Έρευνας ΙΙ</a:t>
            </a: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FA056D59-FD1D-AEC8-6180-A823E9CBC39D}"/>
              </a:ext>
            </a:extLst>
          </p:cNvPr>
          <p:cNvSpPr txBox="1"/>
          <p:nvPr/>
        </p:nvSpPr>
        <p:spPr>
          <a:xfrm>
            <a:off x="301557" y="1145806"/>
            <a:ext cx="8647890" cy="4770537"/>
          </a:xfrm>
          <a:prstGeom prst="rect">
            <a:avLst/>
          </a:prstGeom>
          <a:noFill/>
        </p:spPr>
        <p:txBody>
          <a:bodyPr wrap="square" rtlCol="0">
            <a:spAutoFit/>
          </a:bodyPr>
          <a:lstStyle/>
          <a:p>
            <a:pPr marL="342900" indent="-342900">
              <a:buFont typeface="+mj-lt"/>
              <a:buAutoNum type="arabicPeriod" startAt="5"/>
            </a:pPr>
            <a:endParaRPr lang="el-GR" sz="2400" dirty="0"/>
          </a:p>
          <a:p>
            <a:pPr marL="342900" indent="-342900">
              <a:buFont typeface="+mj-lt"/>
              <a:buAutoNum type="arabicPeriod" startAt="5"/>
            </a:pPr>
            <a:r>
              <a:rPr lang="el-GR" sz="2400" dirty="0">
                <a:solidFill>
                  <a:srgbClr val="C00000"/>
                </a:solidFill>
              </a:rPr>
              <a:t>Οι συμμετέχοντες στην έρευνα είναι εξοικειωμένοι με όρους όπως πράσινη οικονομία, ανανεώσιμες πηγές ενέργειας, ενεργειακή αναβάθμιση</a:t>
            </a:r>
            <a:r>
              <a:rPr lang="el-GR" sz="2400" dirty="0"/>
              <a:t> και τις προτείνουν ως πιθανές λύσεις που θα ήθελαν να εφαρμόσουν, συνδυασμένες συχνά με κρατική/ ευρωπαϊκή επιδότηση</a:t>
            </a:r>
          </a:p>
          <a:p>
            <a:pPr marL="342900" indent="-342900">
              <a:buFont typeface="+mj-lt"/>
              <a:buAutoNum type="arabicPeriod" startAt="5"/>
            </a:pPr>
            <a:r>
              <a:rPr lang="el-GR" sz="2400" dirty="0">
                <a:solidFill>
                  <a:srgbClr val="C00000"/>
                </a:solidFill>
              </a:rPr>
              <a:t>Οι επιχειρήσεις του δείγματος φαίνονται ανθεκτικές ως προς τα βασικά τους μεγέθη </a:t>
            </a:r>
            <a:r>
              <a:rPr lang="el-GR" sz="2400" dirty="0"/>
              <a:t>(τζίρο, κερδοφορία, αριθμό προσωπικού), αυξάνοντας λελογισμένα τις τιμές τους ως απόρροια της αύξησης του ενεργειακού κόστους</a:t>
            </a:r>
            <a:endParaRPr lang="en-US" sz="2400" dirty="0"/>
          </a:p>
          <a:p>
            <a:pPr marL="342900" indent="-342900">
              <a:buFont typeface="+mj-lt"/>
              <a:buAutoNum type="arabicPeriod" startAt="5"/>
            </a:pPr>
            <a:r>
              <a:rPr lang="el-GR" sz="2400" dirty="0">
                <a:solidFill>
                  <a:srgbClr val="C00000"/>
                </a:solidFill>
              </a:rPr>
              <a:t>Δεν εντοπίζονται ιδιαίτερες διαφορές στις απαντήσεις των επιχειρήσεων ανά Περιφερειακή Ενότητα</a:t>
            </a:r>
          </a:p>
          <a:p>
            <a:pPr marL="342900" indent="-342900">
              <a:buFont typeface="+mj-lt"/>
              <a:buAutoNum type="arabicPeriod" startAt="5"/>
            </a:pPr>
            <a:endParaRPr lang="el-GR" sz="1600" dirty="0"/>
          </a:p>
        </p:txBody>
      </p:sp>
    </p:spTree>
    <p:extLst>
      <p:ext uri="{BB962C8B-B14F-4D97-AF65-F5344CB8AC3E}">
        <p14:creationId xmlns:p14="http://schemas.microsoft.com/office/powerpoint/2010/main" xmlns="" val="2845915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xmlns=""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Χαρακτηριστικά Επιχειρήσεων Δείγματος </a:t>
            </a:r>
            <a:r>
              <a:rPr lang="en-GB" dirty="0">
                <a:cs typeface="Times New Roman" pitchFamily="18" charset="0"/>
              </a:rPr>
              <a:t>I</a:t>
            </a:r>
            <a:r>
              <a:rPr lang="el-GR" dirty="0">
                <a:cs typeface="Times New Roman" pitchFamily="18" charset="0"/>
              </a:rPr>
              <a:t>ΙΙ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στις επιχειρήσεις της Περιφέρειας Δυτικής Ελλάδας</a:t>
            </a:r>
            <a:endParaRPr lang="en-US" sz="1200" dirty="0"/>
          </a:p>
        </p:txBody>
      </p:sp>
      <p:pic>
        <p:nvPicPr>
          <p:cNvPr id="4" name="Picture 3">
            <a:extLst>
              <a:ext uri="{FF2B5EF4-FFF2-40B4-BE49-F238E27FC236}">
                <a16:creationId xmlns:a16="http://schemas.microsoft.com/office/drawing/2014/main" xmlns="" id="{D469E9C6-9A24-D9E9-9535-4A06D036AAE9}"/>
              </a:ext>
            </a:extLst>
          </p:cNvPr>
          <p:cNvPicPr>
            <a:picLocks noChangeAspect="1"/>
          </p:cNvPicPr>
          <p:nvPr/>
        </p:nvPicPr>
        <p:blipFill>
          <a:blip r:embed="rId4"/>
          <a:stretch>
            <a:fillRect/>
          </a:stretch>
        </p:blipFill>
        <p:spPr>
          <a:xfrm>
            <a:off x="0" y="1673157"/>
            <a:ext cx="9144000" cy="4954583"/>
          </a:xfrm>
          <a:prstGeom prst="rect">
            <a:avLst/>
          </a:prstGeom>
        </p:spPr>
      </p:pic>
      <p:sp>
        <p:nvSpPr>
          <p:cNvPr id="5" name="TextBox 4">
            <a:extLst>
              <a:ext uri="{FF2B5EF4-FFF2-40B4-BE49-F238E27FC236}">
                <a16:creationId xmlns:a16="http://schemas.microsoft.com/office/drawing/2014/main" xmlns="" id="{4A8AFA48-90C6-799D-F901-78717640B287}"/>
              </a:ext>
            </a:extLst>
          </p:cNvPr>
          <p:cNvSpPr txBox="1"/>
          <p:nvPr/>
        </p:nvSpPr>
        <p:spPr>
          <a:xfrm>
            <a:off x="175098" y="1245140"/>
            <a:ext cx="6420255" cy="369332"/>
          </a:xfrm>
          <a:prstGeom prst="rect">
            <a:avLst/>
          </a:prstGeom>
          <a:noFill/>
        </p:spPr>
        <p:txBody>
          <a:bodyPr wrap="square" rtlCol="0">
            <a:spAutoFit/>
          </a:bodyPr>
          <a:lstStyle/>
          <a:p>
            <a:r>
              <a:rPr lang="el-GR" dirty="0"/>
              <a:t>Κλάδος Δραστηριοποίησης των επιχειρήσεων του δείγματος</a:t>
            </a:r>
          </a:p>
        </p:txBody>
      </p:sp>
      <p:sp>
        <p:nvSpPr>
          <p:cNvPr id="6" name="TextBox 5">
            <a:extLst>
              <a:ext uri="{FF2B5EF4-FFF2-40B4-BE49-F238E27FC236}">
                <a16:creationId xmlns:a16="http://schemas.microsoft.com/office/drawing/2014/main" xmlns="" id="{512667BD-B89C-AC46-0640-201EEBB70602}"/>
              </a:ext>
            </a:extLst>
          </p:cNvPr>
          <p:cNvSpPr txBox="1"/>
          <p:nvPr/>
        </p:nvSpPr>
        <p:spPr>
          <a:xfrm>
            <a:off x="1352144" y="2616741"/>
            <a:ext cx="661482" cy="307777"/>
          </a:xfrm>
          <a:prstGeom prst="rect">
            <a:avLst/>
          </a:prstGeom>
          <a:noFill/>
        </p:spPr>
        <p:txBody>
          <a:bodyPr wrap="square" rtlCol="0">
            <a:spAutoFit/>
          </a:bodyPr>
          <a:lstStyle/>
          <a:p>
            <a:r>
              <a:rPr lang="en-GB" sz="1400" dirty="0"/>
              <a:t>14,5%</a:t>
            </a:r>
            <a:endParaRPr lang="el-GR" sz="1400" dirty="0"/>
          </a:p>
        </p:txBody>
      </p:sp>
      <p:sp>
        <p:nvSpPr>
          <p:cNvPr id="31" name="TextBox 30">
            <a:extLst>
              <a:ext uri="{FF2B5EF4-FFF2-40B4-BE49-F238E27FC236}">
                <a16:creationId xmlns:a16="http://schemas.microsoft.com/office/drawing/2014/main" xmlns="" id="{08EE8187-9113-BA92-F30C-5709E0D2FEB0}"/>
              </a:ext>
            </a:extLst>
          </p:cNvPr>
          <p:cNvSpPr txBox="1"/>
          <p:nvPr/>
        </p:nvSpPr>
        <p:spPr>
          <a:xfrm>
            <a:off x="3375498" y="2163679"/>
            <a:ext cx="661482" cy="307777"/>
          </a:xfrm>
          <a:prstGeom prst="rect">
            <a:avLst/>
          </a:prstGeom>
          <a:noFill/>
        </p:spPr>
        <p:txBody>
          <a:bodyPr wrap="square" rtlCol="0">
            <a:spAutoFit/>
          </a:bodyPr>
          <a:lstStyle/>
          <a:p>
            <a:r>
              <a:rPr lang="en-GB" sz="1400" dirty="0"/>
              <a:t>19,1%</a:t>
            </a:r>
            <a:endParaRPr lang="el-GR" sz="1400" dirty="0"/>
          </a:p>
        </p:txBody>
      </p:sp>
      <p:sp>
        <p:nvSpPr>
          <p:cNvPr id="33" name="TextBox 32">
            <a:extLst>
              <a:ext uri="{FF2B5EF4-FFF2-40B4-BE49-F238E27FC236}">
                <a16:creationId xmlns:a16="http://schemas.microsoft.com/office/drawing/2014/main" xmlns="" id="{95281997-CA9C-196E-EAA5-5CEEA6D9EE8E}"/>
              </a:ext>
            </a:extLst>
          </p:cNvPr>
          <p:cNvSpPr txBox="1"/>
          <p:nvPr/>
        </p:nvSpPr>
        <p:spPr>
          <a:xfrm>
            <a:off x="3910518" y="2136878"/>
            <a:ext cx="661482" cy="307777"/>
          </a:xfrm>
          <a:prstGeom prst="rect">
            <a:avLst/>
          </a:prstGeom>
          <a:noFill/>
        </p:spPr>
        <p:txBody>
          <a:bodyPr wrap="square" rtlCol="0">
            <a:spAutoFit/>
          </a:bodyPr>
          <a:lstStyle/>
          <a:p>
            <a:r>
              <a:rPr lang="en-GB" sz="1400" dirty="0"/>
              <a:t>19,2%</a:t>
            </a:r>
            <a:endParaRPr lang="el-GR" sz="1400" dirty="0"/>
          </a:p>
        </p:txBody>
      </p:sp>
      <p:sp>
        <p:nvSpPr>
          <p:cNvPr id="40" name="TextBox 39">
            <a:extLst>
              <a:ext uri="{FF2B5EF4-FFF2-40B4-BE49-F238E27FC236}">
                <a16:creationId xmlns:a16="http://schemas.microsoft.com/office/drawing/2014/main" xmlns="" id="{1544E8A7-36E9-4969-30AD-7E6665620BEA}"/>
              </a:ext>
            </a:extLst>
          </p:cNvPr>
          <p:cNvSpPr txBox="1"/>
          <p:nvPr/>
        </p:nvSpPr>
        <p:spPr>
          <a:xfrm>
            <a:off x="4452024" y="2839973"/>
            <a:ext cx="661482" cy="307777"/>
          </a:xfrm>
          <a:prstGeom prst="rect">
            <a:avLst/>
          </a:prstGeom>
          <a:noFill/>
        </p:spPr>
        <p:txBody>
          <a:bodyPr wrap="square" rtlCol="0">
            <a:spAutoFit/>
          </a:bodyPr>
          <a:lstStyle/>
          <a:p>
            <a:r>
              <a:rPr lang="en-GB" sz="1400" dirty="0"/>
              <a:t>11,8%</a:t>
            </a:r>
            <a:endParaRPr lang="el-GR" sz="1400" dirty="0"/>
          </a:p>
        </p:txBody>
      </p:sp>
      <p:sp>
        <p:nvSpPr>
          <p:cNvPr id="42" name="TextBox 41">
            <a:extLst>
              <a:ext uri="{FF2B5EF4-FFF2-40B4-BE49-F238E27FC236}">
                <a16:creationId xmlns:a16="http://schemas.microsoft.com/office/drawing/2014/main" xmlns="" id="{2E141162-3260-C201-9597-4D822436CE3E}"/>
              </a:ext>
            </a:extLst>
          </p:cNvPr>
          <p:cNvSpPr txBox="1"/>
          <p:nvPr/>
        </p:nvSpPr>
        <p:spPr>
          <a:xfrm>
            <a:off x="4917331" y="2386180"/>
            <a:ext cx="661482" cy="307777"/>
          </a:xfrm>
          <a:prstGeom prst="rect">
            <a:avLst/>
          </a:prstGeom>
          <a:noFill/>
        </p:spPr>
        <p:txBody>
          <a:bodyPr wrap="square" rtlCol="0">
            <a:spAutoFit/>
          </a:bodyPr>
          <a:lstStyle/>
          <a:p>
            <a:r>
              <a:rPr lang="en-GB" sz="1400" dirty="0"/>
              <a:t>16,5%</a:t>
            </a:r>
            <a:endParaRPr lang="el-GR" sz="1400" dirty="0"/>
          </a:p>
        </p:txBody>
      </p:sp>
      <p:sp>
        <p:nvSpPr>
          <p:cNvPr id="43" name="TextBox 42">
            <a:extLst>
              <a:ext uri="{FF2B5EF4-FFF2-40B4-BE49-F238E27FC236}">
                <a16:creationId xmlns:a16="http://schemas.microsoft.com/office/drawing/2014/main" xmlns="" id="{7103C5DE-B650-21D8-850D-37A0B529C770}"/>
              </a:ext>
            </a:extLst>
          </p:cNvPr>
          <p:cNvSpPr txBox="1"/>
          <p:nvPr/>
        </p:nvSpPr>
        <p:spPr>
          <a:xfrm>
            <a:off x="5517204" y="3608625"/>
            <a:ext cx="562584" cy="307777"/>
          </a:xfrm>
          <a:prstGeom prst="rect">
            <a:avLst/>
          </a:prstGeom>
          <a:noFill/>
        </p:spPr>
        <p:txBody>
          <a:bodyPr wrap="square" rtlCol="0">
            <a:spAutoFit/>
          </a:bodyPr>
          <a:lstStyle/>
          <a:p>
            <a:r>
              <a:rPr lang="en-GB" sz="1400" dirty="0"/>
              <a:t>4,1%</a:t>
            </a:r>
            <a:endParaRPr lang="el-GR" sz="1400" dirty="0"/>
          </a:p>
        </p:txBody>
      </p:sp>
    </p:spTree>
    <p:extLst>
      <p:ext uri="{BB962C8B-B14F-4D97-AF65-F5344CB8AC3E}">
        <p14:creationId xmlns:p14="http://schemas.microsoft.com/office/powerpoint/2010/main" xmlns="" val="3732604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Βασικές Παρατηρήσεις 1</a:t>
            </a:r>
            <a:r>
              <a:rPr lang="el-GR" baseline="30000" dirty="0">
                <a:cs typeface="Times New Roman" pitchFamily="18" charset="0"/>
              </a:rPr>
              <a:t>ου</a:t>
            </a:r>
            <a:r>
              <a:rPr lang="el-GR" dirty="0">
                <a:cs typeface="Times New Roman" pitchFamily="18" charset="0"/>
              </a:rPr>
              <a:t> Μέρους 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στις επιχειρήσεις της Περιφέρειας Δυτικής Ελλάδας</a:t>
            </a:r>
            <a:endParaRPr lang="en-US" sz="1200" dirty="0"/>
          </a:p>
        </p:txBody>
      </p:sp>
      <p:sp>
        <p:nvSpPr>
          <p:cNvPr id="21" name="TextBox 20">
            <a:extLst>
              <a:ext uri="{FF2B5EF4-FFF2-40B4-BE49-F238E27FC236}">
                <a16:creationId xmlns:a16="http://schemas.microsoft.com/office/drawing/2014/main" xmlns="" id="{35F2CDF2-875A-CEBD-77F1-9846A6031A20}"/>
              </a:ext>
            </a:extLst>
          </p:cNvPr>
          <p:cNvSpPr txBox="1"/>
          <p:nvPr/>
        </p:nvSpPr>
        <p:spPr>
          <a:xfrm>
            <a:off x="155641" y="1368419"/>
            <a:ext cx="8715985" cy="7017306"/>
          </a:xfrm>
          <a:prstGeom prst="rect">
            <a:avLst/>
          </a:prstGeom>
          <a:noFill/>
        </p:spPr>
        <p:txBody>
          <a:bodyPr wrap="square" rtlCol="0">
            <a:spAutoFit/>
          </a:bodyPr>
          <a:lstStyle/>
          <a:p>
            <a:pPr algn="ctr"/>
            <a:r>
              <a:rPr lang="el-GR" dirty="0"/>
              <a:t>Απάντησαν συνολικά 904 εκπρόσωποι επιχειρήσεων από την ΠΔΕ</a:t>
            </a:r>
          </a:p>
          <a:p>
            <a:endParaRPr lang="en-GB" dirty="0">
              <a:solidFill>
                <a:srgbClr val="C00000"/>
              </a:solidFill>
            </a:endParaRPr>
          </a:p>
          <a:p>
            <a:pPr marL="285750" indent="-285750">
              <a:buFont typeface="Arial" panose="020B0604020202020204" pitchFamily="34" charset="0"/>
              <a:buChar char="•"/>
            </a:pPr>
            <a:r>
              <a:rPr lang="el-GR" dirty="0">
                <a:solidFill>
                  <a:srgbClr val="C00000"/>
                </a:solidFill>
              </a:rPr>
              <a:t>32 %</a:t>
            </a:r>
            <a:r>
              <a:rPr lang="el-GR" dirty="0"/>
              <a:t> του Δείγματος αποτελείται από επιχειρήσεις του νομού </a:t>
            </a:r>
            <a:r>
              <a:rPr lang="el-GR" dirty="0">
                <a:solidFill>
                  <a:srgbClr val="C00000"/>
                </a:solidFill>
              </a:rPr>
              <a:t>Ηλείας</a:t>
            </a:r>
          </a:p>
          <a:p>
            <a:pPr marL="285750" indent="-285750">
              <a:buFont typeface="Arial" panose="020B0604020202020204" pitchFamily="34" charset="0"/>
              <a:buChar char="•"/>
            </a:pPr>
            <a:r>
              <a:rPr lang="el-GR" dirty="0">
                <a:solidFill>
                  <a:srgbClr val="C00000"/>
                </a:solidFill>
              </a:rPr>
              <a:t>2</a:t>
            </a:r>
            <a:r>
              <a:rPr lang="en-US" dirty="0">
                <a:solidFill>
                  <a:srgbClr val="C00000"/>
                </a:solidFill>
              </a:rPr>
              <a:t>9</a:t>
            </a:r>
            <a:r>
              <a:rPr lang="el-GR" dirty="0">
                <a:solidFill>
                  <a:srgbClr val="C00000"/>
                </a:solidFill>
              </a:rPr>
              <a:t>,6%</a:t>
            </a:r>
            <a:r>
              <a:rPr lang="el-GR" dirty="0"/>
              <a:t> του Δείγματος αποτελείται από επιχειρήσεις του νομού </a:t>
            </a:r>
            <a:r>
              <a:rPr lang="el-GR" dirty="0">
                <a:solidFill>
                  <a:srgbClr val="C00000"/>
                </a:solidFill>
              </a:rPr>
              <a:t>Αχαΐας</a:t>
            </a:r>
            <a:r>
              <a:rPr lang="el-GR" dirty="0"/>
              <a:t> </a:t>
            </a:r>
          </a:p>
          <a:p>
            <a:pPr marL="285750" indent="-285750">
              <a:buFont typeface="Arial" panose="020B0604020202020204" pitchFamily="34" charset="0"/>
              <a:buChar char="•"/>
            </a:pPr>
            <a:r>
              <a:rPr lang="el-GR" dirty="0">
                <a:solidFill>
                  <a:srgbClr val="C00000"/>
                </a:solidFill>
              </a:rPr>
              <a:t>38,4 %</a:t>
            </a:r>
            <a:r>
              <a:rPr lang="el-GR" dirty="0"/>
              <a:t> του Δείγματος αποτελείται από επιχειρήσεις του νομού </a:t>
            </a:r>
            <a:r>
              <a:rPr lang="el-GR" dirty="0">
                <a:solidFill>
                  <a:srgbClr val="C00000"/>
                </a:solidFill>
              </a:rPr>
              <a:t>Αιτωλοακαρνανίας</a:t>
            </a:r>
            <a:r>
              <a:rPr lang="el-GR" dirty="0"/>
              <a:t>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Μέση </a:t>
            </a:r>
            <a:r>
              <a:rPr lang="el-GR" dirty="0">
                <a:solidFill>
                  <a:srgbClr val="C00000"/>
                </a:solidFill>
              </a:rPr>
              <a:t>Ηλικία</a:t>
            </a:r>
            <a:r>
              <a:rPr lang="el-GR" dirty="0"/>
              <a:t> των ατόμων που απάντησαν στην έρευνα τα </a:t>
            </a:r>
            <a:r>
              <a:rPr lang="el-GR" dirty="0">
                <a:solidFill>
                  <a:srgbClr val="C00000"/>
                </a:solidFill>
              </a:rPr>
              <a:t>44 έτη</a:t>
            </a:r>
          </a:p>
          <a:p>
            <a:pPr marL="285750" indent="-285750">
              <a:buFont typeface="Arial" panose="020B0604020202020204" pitchFamily="34" charset="0"/>
              <a:buChar char="•"/>
            </a:pPr>
            <a:r>
              <a:rPr lang="el-GR" dirty="0">
                <a:solidFill>
                  <a:srgbClr val="C00000"/>
                </a:solidFill>
              </a:rPr>
              <a:t>65,2% Άνδρες</a:t>
            </a:r>
            <a:r>
              <a:rPr lang="el-GR" dirty="0"/>
              <a:t>, </a:t>
            </a:r>
            <a:r>
              <a:rPr lang="el-GR" dirty="0">
                <a:solidFill>
                  <a:srgbClr val="C00000"/>
                </a:solidFill>
              </a:rPr>
              <a:t>34,6% Γυναίκες</a:t>
            </a:r>
            <a:r>
              <a:rPr lang="el-GR" dirty="0"/>
              <a:t>, 0.2% άλλο φύλο</a:t>
            </a:r>
          </a:p>
          <a:p>
            <a:pPr marL="285750" indent="-285750">
              <a:buFont typeface="Arial" panose="020B0604020202020204" pitchFamily="34" charset="0"/>
              <a:buChar char="•"/>
            </a:pPr>
            <a:r>
              <a:rPr lang="el-GR" dirty="0">
                <a:solidFill>
                  <a:srgbClr val="C00000"/>
                </a:solidFill>
              </a:rPr>
              <a:t>48,5%</a:t>
            </a:r>
            <a:r>
              <a:rPr lang="el-GR" dirty="0"/>
              <a:t> των ερωτώμενων είναι </a:t>
            </a:r>
            <a:r>
              <a:rPr lang="el-GR" dirty="0">
                <a:solidFill>
                  <a:srgbClr val="C00000"/>
                </a:solidFill>
              </a:rPr>
              <a:t>απόφοιτοι τριτοβάθμιας εκπαίδευσης </a:t>
            </a:r>
            <a:r>
              <a:rPr lang="el-GR" dirty="0"/>
              <a:t>ενώ ένα 7,2% αυτών είναι και κάτοχοι μεταπτυχιακού τίτλου σπουδών </a:t>
            </a:r>
          </a:p>
          <a:p>
            <a:pPr marL="285750" indent="-285750">
              <a:buFont typeface="Arial" panose="020B0604020202020204" pitchFamily="34" charset="0"/>
              <a:buChar char="•"/>
            </a:pPr>
            <a:r>
              <a:rPr lang="el-GR" dirty="0"/>
              <a:t>Κατά μέσο όρο οι επιχειρήσεις που απάντησαν στην έρευνα </a:t>
            </a:r>
            <a:r>
              <a:rPr lang="el-GR" dirty="0">
                <a:solidFill>
                  <a:srgbClr val="C00000"/>
                </a:solidFill>
              </a:rPr>
              <a:t>απασχολούν 3 άτομα </a:t>
            </a:r>
            <a:r>
              <a:rPr lang="el-GR" dirty="0"/>
              <a:t>εκτός από τον ιδιοκτήτη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 μέσος ετήσιος τζίρος των επιχειρήσεων του δείγματος είναι: </a:t>
            </a:r>
          </a:p>
          <a:p>
            <a:pPr marL="742950" lvl="1" indent="-285750">
              <a:buFont typeface="Arial" panose="020B0604020202020204" pitchFamily="34" charset="0"/>
              <a:buChar char="•"/>
            </a:pPr>
            <a:r>
              <a:rPr lang="el-GR" dirty="0"/>
              <a:t>22% από 0 έως 15.000 € </a:t>
            </a:r>
          </a:p>
          <a:p>
            <a:pPr marL="742950" lvl="1" indent="-285750">
              <a:buFont typeface="Arial" panose="020B0604020202020204" pitchFamily="34" charset="0"/>
              <a:buChar char="•"/>
            </a:pPr>
            <a:r>
              <a:rPr lang="el-GR" dirty="0"/>
              <a:t>11,5% από 15.001 έως 30.000€</a:t>
            </a:r>
          </a:p>
          <a:p>
            <a:pPr marL="742950" lvl="1" indent="-285750">
              <a:buFont typeface="Arial" panose="020B0604020202020204" pitchFamily="34" charset="0"/>
              <a:buChar char="•"/>
            </a:pPr>
            <a:r>
              <a:rPr lang="el-GR" dirty="0"/>
              <a:t>18,1% από 30.001 έως 60.000€ </a:t>
            </a:r>
          </a:p>
          <a:p>
            <a:pPr marL="742950" lvl="1" indent="-285750">
              <a:buFont typeface="Arial" panose="020B0604020202020204" pitchFamily="34" charset="0"/>
              <a:buChar char="•"/>
            </a:pPr>
            <a:r>
              <a:rPr lang="el-GR" dirty="0">
                <a:solidFill>
                  <a:srgbClr val="C00000"/>
                </a:solidFill>
              </a:rPr>
              <a:t>35,7% από 60.001 έως 90.000€ </a:t>
            </a:r>
          </a:p>
          <a:p>
            <a:pPr marL="742950" lvl="1" indent="-285750">
              <a:buFont typeface="Arial" panose="020B0604020202020204" pitchFamily="34" charset="0"/>
              <a:buChar char="•"/>
            </a:pPr>
            <a:r>
              <a:rPr lang="el-GR" dirty="0"/>
              <a:t>12,6% από 90.001€ και πάνω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endParaRPr lang="el-GR" dirty="0"/>
          </a:p>
        </p:txBody>
      </p:sp>
    </p:spTree>
    <p:extLst>
      <p:ext uri="{BB962C8B-B14F-4D97-AF65-F5344CB8AC3E}">
        <p14:creationId xmlns:p14="http://schemas.microsoft.com/office/powerpoint/2010/main" xmlns="" val="16809609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Βασικές Παρατηρήσεις 1</a:t>
            </a:r>
            <a:r>
              <a:rPr lang="el-GR" baseline="30000" dirty="0">
                <a:cs typeface="Times New Roman" pitchFamily="18" charset="0"/>
              </a:rPr>
              <a:t>ου</a:t>
            </a:r>
            <a:r>
              <a:rPr lang="el-GR" dirty="0">
                <a:cs typeface="Times New Roman" pitchFamily="18" charset="0"/>
              </a:rPr>
              <a:t> Μέρους ΙΙ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στις επιχειρήσεις της Περιφέρειας Δυτικής Ελλάδας</a:t>
            </a:r>
            <a:endParaRPr lang="en-US" sz="1200" dirty="0"/>
          </a:p>
        </p:txBody>
      </p:sp>
      <p:sp>
        <p:nvSpPr>
          <p:cNvPr id="21" name="TextBox 20">
            <a:extLst>
              <a:ext uri="{FF2B5EF4-FFF2-40B4-BE49-F238E27FC236}">
                <a16:creationId xmlns:a16="http://schemas.microsoft.com/office/drawing/2014/main" xmlns="" id="{35F2CDF2-875A-CEBD-77F1-9846A6031A20}"/>
              </a:ext>
            </a:extLst>
          </p:cNvPr>
          <p:cNvSpPr txBox="1"/>
          <p:nvPr/>
        </p:nvSpPr>
        <p:spPr>
          <a:xfrm>
            <a:off x="155641" y="1368419"/>
            <a:ext cx="8715985" cy="6740307"/>
          </a:xfrm>
          <a:prstGeom prst="rect">
            <a:avLst/>
          </a:prstGeom>
          <a:noFill/>
        </p:spPr>
        <p:txBody>
          <a:bodyPr wrap="square" rtlCol="0">
            <a:spAutoFit/>
          </a:bodyPr>
          <a:lstStyle/>
          <a:p>
            <a:pPr marL="285750" indent="-285750">
              <a:buFont typeface="Arial" panose="020B0604020202020204" pitchFamily="34" charset="0"/>
              <a:buChar char="•"/>
            </a:pPr>
            <a:r>
              <a:rPr lang="el-GR" dirty="0"/>
              <a:t>Με κλάδους δραστηριοποίησης Εστίαση και Ψυχαγωγία 19,2%, Εμπόριο 19,1% και Αλιεία και Γεωργία 14,5% </a:t>
            </a:r>
            <a:r>
              <a:rPr lang="el-GR" dirty="0">
                <a:solidFill>
                  <a:srgbClr val="C00000"/>
                </a:solidFill>
              </a:rPr>
              <a:t>το ποσοστό 48,5% αποφοίτων τριτοβάθμιας είναι ιδιαίτερα υψηλό</a:t>
            </a:r>
          </a:p>
          <a:p>
            <a:pPr marL="285750" indent="-285750">
              <a:buFont typeface="Arial" panose="020B0604020202020204" pitchFamily="34" charset="0"/>
              <a:buChar char="•"/>
            </a:pPr>
            <a:r>
              <a:rPr lang="el-GR" dirty="0"/>
              <a:t>Οι επιχειρηματίες/ εκπρόσωποι των επιχειρήσεων της ΠΔΕ έχουν επίπεδο μόρφωσης που τους επιτρέπει να διαβάσουν, να κατανοήσουν και να εφαρμόσουν νέες πρακτικές στην εργασία τους </a:t>
            </a:r>
          </a:p>
          <a:p>
            <a:pPr marL="285750" indent="-285750">
              <a:buFont typeface="Arial" panose="020B0604020202020204" pitchFamily="34" charset="0"/>
              <a:buChar char="•"/>
            </a:pPr>
            <a:r>
              <a:rPr lang="en-GB" dirty="0"/>
              <a:t>H </a:t>
            </a:r>
            <a:r>
              <a:rPr lang="el-GR" dirty="0">
                <a:solidFill>
                  <a:srgbClr val="C00000"/>
                </a:solidFill>
              </a:rPr>
              <a:t>γυναικεία επιχειρηματικότητα υπό-εκπροσωπείται στην ΠΔΕ με ένα ποσοστό 34,6% </a:t>
            </a:r>
            <a:r>
              <a:rPr lang="el-GR" dirty="0"/>
              <a:t>των συμμετεχόντων να είναι γυναίκα </a:t>
            </a:r>
          </a:p>
          <a:p>
            <a:endParaRPr lang="el-GR" dirty="0"/>
          </a:p>
          <a:p>
            <a:pPr marL="285750" indent="-285750">
              <a:buFont typeface="Arial" panose="020B0604020202020204" pitchFamily="34" charset="0"/>
              <a:buChar char="•"/>
            </a:pPr>
            <a:r>
              <a:rPr lang="el-GR" dirty="0"/>
              <a:t>Οι βασικότεροι κλάδοι δραστηριοποίησης των επιχειρηματιών που απάντησαν στην έρευνα είναι:</a:t>
            </a:r>
          </a:p>
          <a:p>
            <a:pPr marL="742950" lvl="1" indent="-285750">
              <a:buFont typeface="Arial" panose="020B0604020202020204" pitchFamily="34" charset="0"/>
              <a:buChar char="•"/>
            </a:pPr>
            <a:r>
              <a:rPr lang="el-GR" dirty="0">
                <a:solidFill>
                  <a:srgbClr val="C00000"/>
                </a:solidFill>
              </a:rPr>
              <a:t>Εστίαση και Ψυχαγωγία </a:t>
            </a:r>
            <a:r>
              <a:rPr lang="el-GR" dirty="0"/>
              <a:t>με 19.2%</a:t>
            </a:r>
          </a:p>
          <a:p>
            <a:pPr marL="742950" lvl="1" indent="-285750">
              <a:buFont typeface="Arial" panose="020B0604020202020204" pitchFamily="34" charset="0"/>
              <a:buChar char="•"/>
            </a:pPr>
            <a:r>
              <a:rPr lang="el-GR" dirty="0">
                <a:solidFill>
                  <a:srgbClr val="C00000"/>
                </a:solidFill>
              </a:rPr>
              <a:t>Εμπόριο</a:t>
            </a:r>
            <a:r>
              <a:rPr lang="el-GR" dirty="0"/>
              <a:t> Λιανικό και Χονδρικό με 19,1%</a:t>
            </a:r>
          </a:p>
          <a:p>
            <a:pPr marL="742950" lvl="1" indent="-285750">
              <a:buFont typeface="Arial" panose="020B0604020202020204" pitchFamily="34" charset="0"/>
              <a:buChar char="•"/>
            </a:pPr>
            <a:r>
              <a:rPr lang="el-GR" dirty="0">
                <a:solidFill>
                  <a:srgbClr val="C00000"/>
                </a:solidFill>
              </a:rPr>
              <a:t>Παροχή υπηρεσιών </a:t>
            </a:r>
            <a:r>
              <a:rPr lang="el-GR" dirty="0"/>
              <a:t>(λογιστές, μεσίτες, ασφαλιστές κ.α.) με 16,5%</a:t>
            </a:r>
          </a:p>
          <a:p>
            <a:pPr marL="742950" lvl="1" indent="-285750">
              <a:buFont typeface="Arial" panose="020B0604020202020204" pitchFamily="34" charset="0"/>
              <a:buChar char="•"/>
            </a:pPr>
            <a:r>
              <a:rPr lang="el-GR" dirty="0">
                <a:solidFill>
                  <a:srgbClr val="C00000"/>
                </a:solidFill>
              </a:rPr>
              <a:t>Αγρότες, Αλιείς και Γεωργοί </a:t>
            </a:r>
            <a:r>
              <a:rPr lang="el-GR" dirty="0"/>
              <a:t>με 14,5% </a:t>
            </a:r>
          </a:p>
          <a:p>
            <a:pPr marL="742950" lvl="1" indent="-285750">
              <a:buFont typeface="Arial" panose="020B0604020202020204" pitchFamily="34" charset="0"/>
              <a:buChar char="•"/>
            </a:pPr>
            <a:r>
              <a:rPr lang="el-GR" dirty="0">
                <a:solidFill>
                  <a:srgbClr val="C00000"/>
                </a:solidFill>
              </a:rPr>
              <a:t>Τουριστικός κλάδος</a:t>
            </a:r>
            <a:r>
              <a:rPr lang="el-GR" dirty="0"/>
              <a:t>, ξενοδοχεία, καταλύματα με 11,8%</a:t>
            </a:r>
          </a:p>
          <a:p>
            <a:pPr lvl="1"/>
            <a:endParaRPr lang="el-GR" dirty="0"/>
          </a:p>
          <a:p>
            <a:pPr marL="285750" indent="-285750">
              <a:buFont typeface="Arial" panose="020B0604020202020204" pitchFamily="34" charset="0"/>
              <a:buChar char="•"/>
            </a:pPr>
            <a:r>
              <a:rPr lang="el-GR" dirty="0">
                <a:solidFill>
                  <a:srgbClr val="C00000"/>
                </a:solidFill>
              </a:rPr>
              <a:t>Αυτοί οι κλάδοι αντιπροσωπεύουν το 81,1% του δείγματος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endParaRPr lang="el-GR" dirty="0"/>
          </a:p>
        </p:txBody>
      </p:sp>
    </p:spTree>
    <p:extLst>
      <p:ext uri="{BB962C8B-B14F-4D97-AF65-F5344CB8AC3E}">
        <p14:creationId xmlns:p14="http://schemas.microsoft.com/office/powerpoint/2010/main" xmlns="" val="1370088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3600" dirty="0">
                <a:solidFill>
                  <a:srgbClr val="C00000"/>
                </a:solidFill>
                <a:latin typeface="Calibri"/>
              </a:rPr>
              <a:t>Αντιμετώπιση της Αύξησης του Ενεργειακού Κόστους από τις Επιχειρήσεις της Περιφέρειας Δυτικής Ελλάδας</a:t>
            </a:r>
            <a:endParaRPr kumimoji="0" lang="el-GR" sz="32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xmlns="" val="4093535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Αντιμετώπιση της Αύξησης του Ενεργειακού Κόστους</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a:ea typeface="+mn-ea"/>
                <a:cs typeface="+mn-cs"/>
              </a:rPr>
              <a:t>Έρευνα για τις επιπτώσεις της αύξησης του κόστους Ενέργειας στις επιχειρήσεις της Περιφέρειας Δυτικής Ελλάδας</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D47B6E41-5594-3A18-C31B-098CEC2AA7BD}"/>
              </a:ext>
            </a:extLst>
          </p:cNvPr>
          <p:cNvPicPr>
            <a:picLocks noChangeAspect="1"/>
          </p:cNvPicPr>
          <p:nvPr/>
        </p:nvPicPr>
        <p:blipFill rotWithShape="1">
          <a:blip r:embed="rId4"/>
          <a:srcRect t="9969"/>
          <a:stretch/>
        </p:blipFill>
        <p:spPr>
          <a:xfrm>
            <a:off x="0" y="1138996"/>
            <a:ext cx="4503906" cy="3290831"/>
          </a:xfrm>
          <a:prstGeom prst="rect">
            <a:avLst/>
          </a:prstGeom>
        </p:spPr>
      </p:pic>
      <p:sp>
        <p:nvSpPr>
          <p:cNvPr id="6" name="TextBox 5">
            <a:extLst>
              <a:ext uri="{FF2B5EF4-FFF2-40B4-BE49-F238E27FC236}">
                <a16:creationId xmlns:a16="http://schemas.microsoft.com/office/drawing/2014/main" xmlns="" id="{43EB47CE-B827-8DDE-13EC-25721C7A6B56}"/>
              </a:ext>
            </a:extLst>
          </p:cNvPr>
          <p:cNvSpPr txBox="1"/>
          <p:nvPr/>
        </p:nvSpPr>
        <p:spPr>
          <a:xfrm>
            <a:off x="1011676" y="2665367"/>
            <a:ext cx="612843" cy="276999"/>
          </a:xfrm>
          <a:prstGeom prst="rect">
            <a:avLst/>
          </a:prstGeom>
          <a:noFill/>
        </p:spPr>
        <p:txBody>
          <a:bodyPr wrap="square" rtlCol="0">
            <a:spAutoFit/>
          </a:bodyPr>
          <a:lstStyle/>
          <a:p>
            <a:r>
              <a:rPr lang="en-GB" sz="1200" b="1" dirty="0"/>
              <a:t>20,7%</a:t>
            </a:r>
            <a:endParaRPr lang="el-GR" sz="1200" b="1" dirty="0"/>
          </a:p>
        </p:txBody>
      </p:sp>
      <p:sp>
        <p:nvSpPr>
          <p:cNvPr id="9" name="TextBox 8">
            <a:extLst>
              <a:ext uri="{FF2B5EF4-FFF2-40B4-BE49-F238E27FC236}">
                <a16:creationId xmlns:a16="http://schemas.microsoft.com/office/drawing/2014/main" xmlns="" id="{868FD14D-3EEB-776B-8079-59A5822E9E1C}"/>
              </a:ext>
            </a:extLst>
          </p:cNvPr>
          <p:cNvSpPr txBox="1"/>
          <p:nvPr/>
        </p:nvSpPr>
        <p:spPr>
          <a:xfrm>
            <a:off x="2140084" y="1339165"/>
            <a:ext cx="612843" cy="276999"/>
          </a:xfrm>
          <a:prstGeom prst="rect">
            <a:avLst/>
          </a:prstGeom>
          <a:noFill/>
        </p:spPr>
        <p:txBody>
          <a:bodyPr wrap="square" rtlCol="0">
            <a:spAutoFit/>
          </a:bodyPr>
          <a:lstStyle/>
          <a:p>
            <a:r>
              <a:rPr lang="en-GB" sz="1200" b="1" dirty="0"/>
              <a:t>53,8%</a:t>
            </a:r>
            <a:endParaRPr lang="el-GR" sz="1200" b="1" dirty="0"/>
          </a:p>
        </p:txBody>
      </p:sp>
      <p:sp>
        <p:nvSpPr>
          <p:cNvPr id="11" name="TextBox 10">
            <a:extLst>
              <a:ext uri="{FF2B5EF4-FFF2-40B4-BE49-F238E27FC236}">
                <a16:creationId xmlns:a16="http://schemas.microsoft.com/office/drawing/2014/main" xmlns="" id="{549C103C-60DC-7C5F-D3DD-292B768C3995}"/>
              </a:ext>
            </a:extLst>
          </p:cNvPr>
          <p:cNvSpPr txBox="1"/>
          <p:nvPr/>
        </p:nvSpPr>
        <p:spPr>
          <a:xfrm>
            <a:off x="3391709" y="2526867"/>
            <a:ext cx="612843" cy="276999"/>
          </a:xfrm>
          <a:prstGeom prst="rect">
            <a:avLst/>
          </a:prstGeom>
          <a:noFill/>
        </p:spPr>
        <p:txBody>
          <a:bodyPr wrap="square" rtlCol="0">
            <a:spAutoFit/>
          </a:bodyPr>
          <a:lstStyle/>
          <a:p>
            <a:r>
              <a:rPr lang="en-GB" sz="1200" b="1" dirty="0"/>
              <a:t>25,6%</a:t>
            </a:r>
            <a:endParaRPr lang="el-GR" sz="1200" b="1" dirty="0"/>
          </a:p>
        </p:txBody>
      </p:sp>
      <p:pic>
        <p:nvPicPr>
          <p:cNvPr id="13" name="Picture 12">
            <a:extLst>
              <a:ext uri="{FF2B5EF4-FFF2-40B4-BE49-F238E27FC236}">
                <a16:creationId xmlns:a16="http://schemas.microsoft.com/office/drawing/2014/main" xmlns="" id="{00D623C4-7F01-C3E3-29DC-5C612C917178}"/>
              </a:ext>
            </a:extLst>
          </p:cNvPr>
          <p:cNvPicPr>
            <a:picLocks noChangeAspect="1"/>
          </p:cNvPicPr>
          <p:nvPr/>
        </p:nvPicPr>
        <p:blipFill rotWithShape="1">
          <a:blip r:embed="rId5"/>
          <a:srcRect l="5895" t="10129"/>
          <a:stretch/>
        </p:blipFill>
        <p:spPr>
          <a:xfrm>
            <a:off x="4503906" y="3341859"/>
            <a:ext cx="4640094" cy="3305888"/>
          </a:xfrm>
          <a:prstGeom prst="rect">
            <a:avLst/>
          </a:prstGeom>
        </p:spPr>
      </p:pic>
      <p:sp>
        <p:nvSpPr>
          <p:cNvPr id="14" name="TextBox 13">
            <a:extLst>
              <a:ext uri="{FF2B5EF4-FFF2-40B4-BE49-F238E27FC236}">
                <a16:creationId xmlns:a16="http://schemas.microsoft.com/office/drawing/2014/main" xmlns="" id="{0B81A4A6-4712-1006-6EAB-7D13042507EE}"/>
              </a:ext>
            </a:extLst>
          </p:cNvPr>
          <p:cNvSpPr txBox="1"/>
          <p:nvPr/>
        </p:nvSpPr>
        <p:spPr>
          <a:xfrm>
            <a:off x="6624536" y="3695584"/>
            <a:ext cx="612843" cy="276999"/>
          </a:xfrm>
          <a:prstGeom prst="rect">
            <a:avLst/>
          </a:prstGeom>
          <a:noFill/>
        </p:spPr>
        <p:txBody>
          <a:bodyPr wrap="square" rtlCol="0">
            <a:spAutoFit/>
          </a:bodyPr>
          <a:lstStyle/>
          <a:p>
            <a:r>
              <a:rPr lang="en-GB" sz="1200" dirty="0"/>
              <a:t>44,9%</a:t>
            </a:r>
            <a:endParaRPr lang="el-GR" sz="1200" dirty="0"/>
          </a:p>
        </p:txBody>
      </p:sp>
      <p:sp>
        <p:nvSpPr>
          <p:cNvPr id="15" name="TextBox 14">
            <a:extLst>
              <a:ext uri="{FF2B5EF4-FFF2-40B4-BE49-F238E27FC236}">
                <a16:creationId xmlns:a16="http://schemas.microsoft.com/office/drawing/2014/main" xmlns="" id="{F22154E5-7011-CC32-C32C-CCE424636EEA}"/>
              </a:ext>
            </a:extLst>
          </p:cNvPr>
          <p:cNvSpPr txBox="1"/>
          <p:nvPr/>
        </p:nvSpPr>
        <p:spPr>
          <a:xfrm>
            <a:off x="6060331" y="4431625"/>
            <a:ext cx="564205" cy="276999"/>
          </a:xfrm>
          <a:prstGeom prst="rect">
            <a:avLst/>
          </a:prstGeom>
          <a:noFill/>
        </p:spPr>
        <p:txBody>
          <a:bodyPr wrap="square" rtlCol="0">
            <a:spAutoFit/>
          </a:bodyPr>
          <a:lstStyle/>
          <a:p>
            <a:r>
              <a:rPr lang="en-GB" sz="1200" dirty="0"/>
              <a:t>30 %</a:t>
            </a:r>
            <a:endParaRPr lang="el-GR" sz="1200" dirty="0"/>
          </a:p>
        </p:txBody>
      </p:sp>
      <p:sp>
        <p:nvSpPr>
          <p:cNvPr id="16" name="TextBox 15">
            <a:extLst>
              <a:ext uri="{FF2B5EF4-FFF2-40B4-BE49-F238E27FC236}">
                <a16:creationId xmlns:a16="http://schemas.microsoft.com/office/drawing/2014/main" xmlns="" id="{8678B759-A1B6-4E90-490C-303E9A265044}"/>
              </a:ext>
            </a:extLst>
          </p:cNvPr>
          <p:cNvSpPr txBox="1"/>
          <p:nvPr/>
        </p:nvSpPr>
        <p:spPr>
          <a:xfrm>
            <a:off x="4909224" y="5160286"/>
            <a:ext cx="606358" cy="276999"/>
          </a:xfrm>
          <a:prstGeom prst="rect">
            <a:avLst/>
          </a:prstGeom>
          <a:noFill/>
        </p:spPr>
        <p:txBody>
          <a:bodyPr wrap="square" rtlCol="0">
            <a:spAutoFit/>
          </a:bodyPr>
          <a:lstStyle/>
          <a:p>
            <a:r>
              <a:rPr lang="en-GB" sz="1200" dirty="0"/>
              <a:t>14,3%</a:t>
            </a:r>
            <a:endParaRPr lang="el-GR" sz="1200" dirty="0"/>
          </a:p>
        </p:txBody>
      </p:sp>
      <p:sp>
        <p:nvSpPr>
          <p:cNvPr id="17" name="TextBox 16">
            <a:extLst>
              <a:ext uri="{FF2B5EF4-FFF2-40B4-BE49-F238E27FC236}">
                <a16:creationId xmlns:a16="http://schemas.microsoft.com/office/drawing/2014/main" xmlns="" id="{C6D4525A-EF09-CE65-D7D1-E04B6FEFE641}"/>
              </a:ext>
            </a:extLst>
          </p:cNvPr>
          <p:cNvSpPr txBox="1"/>
          <p:nvPr/>
        </p:nvSpPr>
        <p:spPr>
          <a:xfrm>
            <a:off x="7237379" y="5282221"/>
            <a:ext cx="606358" cy="276999"/>
          </a:xfrm>
          <a:prstGeom prst="rect">
            <a:avLst/>
          </a:prstGeom>
          <a:noFill/>
        </p:spPr>
        <p:txBody>
          <a:bodyPr wrap="square" rtlCol="0">
            <a:spAutoFit/>
          </a:bodyPr>
          <a:lstStyle/>
          <a:p>
            <a:r>
              <a:rPr lang="en-GB" sz="1200" dirty="0"/>
              <a:t>7,7%</a:t>
            </a:r>
            <a:endParaRPr lang="el-GR" sz="1200" dirty="0"/>
          </a:p>
        </p:txBody>
      </p:sp>
      <p:sp>
        <p:nvSpPr>
          <p:cNvPr id="18" name="TextBox 17">
            <a:extLst>
              <a:ext uri="{FF2B5EF4-FFF2-40B4-BE49-F238E27FC236}">
                <a16:creationId xmlns:a16="http://schemas.microsoft.com/office/drawing/2014/main" xmlns="" id="{64F316E5-E2AA-BC2F-BD6E-AC473FF49D63}"/>
              </a:ext>
            </a:extLst>
          </p:cNvPr>
          <p:cNvSpPr txBox="1"/>
          <p:nvPr/>
        </p:nvSpPr>
        <p:spPr>
          <a:xfrm>
            <a:off x="389106" y="1138995"/>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9" name="TextBox 18">
            <a:extLst>
              <a:ext uri="{FF2B5EF4-FFF2-40B4-BE49-F238E27FC236}">
                <a16:creationId xmlns:a16="http://schemas.microsoft.com/office/drawing/2014/main" xmlns="" id="{D49D5848-4B12-D051-8B54-8C99A3D6800D}"/>
              </a:ext>
            </a:extLst>
          </p:cNvPr>
          <p:cNvSpPr txBox="1"/>
          <p:nvPr/>
        </p:nvSpPr>
        <p:spPr>
          <a:xfrm>
            <a:off x="4717916" y="3339447"/>
            <a:ext cx="1342416" cy="830997"/>
          </a:xfrm>
          <a:prstGeom prst="rect">
            <a:avLst/>
          </a:prstGeom>
          <a:noFill/>
        </p:spPr>
        <p:txBody>
          <a:bodyPr wrap="square" rtlCol="0">
            <a:spAutoFit/>
          </a:bodyPr>
          <a:lstStyle/>
          <a:p>
            <a:pPr algn="ctr"/>
            <a:r>
              <a:rPr lang="el-GR" sz="1600" b="1" dirty="0"/>
              <a:t>Περιφέρεια Δυτικής Ελλάδας</a:t>
            </a:r>
          </a:p>
        </p:txBody>
      </p:sp>
    </p:spTree>
    <p:extLst>
      <p:ext uri="{BB962C8B-B14F-4D97-AF65-F5344CB8AC3E}">
        <p14:creationId xmlns:p14="http://schemas.microsoft.com/office/powerpoint/2010/main" xmlns="" val="477769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3568</TotalTime>
  <Words>5961</Words>
  <Application>Microsoft Office PowerPoint</Application>
  <PresentationFormat>Προβολή στην οθόνη (4:3)</PresentationFormat>
  <Paragraphs>563</Paragraphs>
  <Slides>41</Slides>
  <Notes>41</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Office Theme</vt:lpstr>
      <vt:lpstr>Έρευνα για τις επιπτώσεις του κόστους Ενέργειας στις Επιχειρήσεις της Περιφέρειας Δυτικής Ελλάδας</vt:lpstr>
      <vt:lpstr>Πρώτο Μέρος Έρευνας </vt:lpstr>
      <vt:lpstr>Χαρακτηριστικά Επιχειρήσεων Δείγματος Ι </vt:lpstr>
      <vt:lpstr>Χαρακτηριστικά Επιχειρήσεων Δείγματος ΙΙ</vt:lpstr>
      <vt:lpstr>Χαρακτηριστικά Επιχειρήσεων Δείγματος IΙΙ</vt:lpstr>
      <vt:lpstr>Βασικές Παρατηρήσεις 1ου Μέρους Ι</vt:lpstr>
      <vt:lpstr>Βασικές Παρατηρήσεις 1ου Μέρους ΙΙ</vt:lpstr>
      <vt:lpstr>Δεύτερο Μέρος Έρευνας </vt:lpstr>
      <vt:lpstr>Αντιμετώπιση της Αύξησης του Ενεργειακού Κόστους</vt:lpstr>
      <vt:lpstr>B.1. Γνωρίζετε τρόπους που θα μπορούσατε να μειώσετε τον λογαριασμό του ρεύματος της επιχείρησής σας;</vt:lpstr>
      <vt:lpstr>Β.2. Τι πιστεύετε ότι επηρεάζει την αύξηση των τιμών ενέργειας; </vt:lpstr>
      <vt:lpstr>Αντιμετώπιση της Αύξησης του Ενεργειακού Κόστους II</vt:lpstr>
      <vt:lpstr>Β.3. Ποιος πιστεύετε ότι πρέπει να έχει την ευθύνη της προστασίας των επιχειρήσεων από τις αυξήσεις στο κόστος της ενέργειας;</vt:lpstr>
      <vt:lpstr>Β.4. Αναφέρατε ενδεικτικά τους 3 πρώτους τρόπους που σας έρχονται στο μυαλό όταν σκέφτεστε λύσεις για τη μείωση των δαπανών ενέργειας*;</vt:lpstr>
      <vt:lpstr>Βασικές Παρατηρήσεις 2ου Μέρους Ι</vt:lpstr>
      <vt:lpstr>Βασικές Παρατηρήσεις 2ου Μέρους ΙΙ</vt:lpstr>
      <vt:lpstr>Τρίτο Μέρος Έρευνας </vt:lpstr>
      <vt:lpstr>Αντιλαμβανόμενη Αύξηση του Ενεργειακού Κόστους </vt:lpstr>
      <vt:lpstr>Γ.1. Πόσο % σε σχέση με πέρυσι έχει αυξηθεί η μηνιαία δαπάνη ρεύματος για την επιχείρησή σας;</vt:lpstr>
      <vt:lpstr>Γ.2.  Πόσο % σε σχέση με πέρυσι έχει αυξηθεί η μηνιαία δαπάνη θέρμανσης για την επιχείρησή σας;</vt:lpstr>
      <vt:lpstr>Γ.3.  Πόσο % σε σχέση με πέρυσι έχει αυξηθεί η μηνιαία δαπάνη καυσίμων κίνησης για την επιχείρησή σας;</vt:lpstr>
      <vt:lpstr>Προσδοκίες για τις Μελλοντικές Τιμές Ενέργειας</vt:lpstr>
      <vt:lpstr>Γ.4. Τι πιστεύετε για την πορεία των τιμών του ρεύματος για το επόμενο εξάμηνο;</vt:lpstr>
      <vt:lpstr>Γ.5. Τι πιστεύετε για την πορεία των τιμών των καυσίμων για το επόμενο εξάμηνο;</vt:lpstr>
      <vt:lpstr>Αυξήσεις Τιμών Ενέργειας και Αυξήσεις Κόστους Επιχειρήσεων</vt:lpstr>
      <vt:lpstr>Αυξήσεις Τιμών Ενέργειας και Αυξήσεις Τιμών Επιχειρήσεων</vt:lpstr>
      <vt:lpstr>Πόσο % σε σχέση με πέρυσι έχει αυξηθεί το κόστος παραγωγής για την επιχείρησή σας;</vt:lpstr>
      <vt:lpstr>Πόσο % σε σχέση με πέρυσι έχει αυξηθεί το κόστος πρώτων υλών για την επιχείρησή σας;</vt:lpstr>
      <vt:lpstr>Πόσο % σε σχέση με πέρυσι έχει αυξηθεί το μεταφοράς προϊόντων για την επιχείρησή σας;</vt:lpstr>
      <vt:lpstr>Πόσο % σε σχέση με πέρυσι έχει αυξηθεί το κόστος διάθεσης των προϊόντων σας στην αγορά σας;</vt:lpstr>
      <vt:lpstr>Αυξήσεις Τιμών Ενέργειας και Αρνητικές Επιπτώσεις στις Επιχειρήσεις της ΠΔΕ</vt:lpstr>
      <vt:lpstr>Αν αυξηθούν ακόμα περισσότερο οι τιμές της Ενέργειας, πόσο % θα μειωθούν πιστεύετε οι πωλήσεις της επιχείρησής σας;</vt:lpstr>
      <vt:lpstr>Αν αυξηθούν ακόμα περισσότερο οι τιμές της Ενέργειας, πόσο % θα μειωθεί πιστεύετε η κερδοφορία της επιχείρησής σας;</vt:lpstr>
      <vt:lpstr>Αν αυξηθούν ακόμα περισσότερο οι τιμές της Ενέργειας, πόσο % θα μειωθεί πιστεύετε το προσωπικό της επιχείρησής σας;</vt:lpstr>
      <vt:lpstr>Δ.1. Τι μπορεί να κάνει η Περιφέρεια Δυτικής Ελλάδας για την αντιμετώπιση της κρίσης; </vt:lpstr>
      <vt:lpstr>Ε.1. Οι αυξήσεις των τιμών των προϊόντων και υπηρεσιών έχουν επιδράσει στις καταναλωτικές μου συνήθειες ως εξής: </vt:lpstr>
      <vt:lpstr>ΣΤ.1. Γενικά μιλώντας, θα λέγατε ότι τα πράγματα στη χώρα μας πηγαίνουν προς τη σωστή ή προς τη λάθος κατεύθυνση; </vt:lpstr>
      <vt:lpstr>Γενικά μιλώντας, θα λέγατε ότι τα πράγματα στη χώρα μας πηγαίνουν προς τη σωστή ή προς τη λάθος κατεύθυνση;</vt:lpstr>
      <vt:lpstr>Συμπεράσματα Έρευνας Ι</vt:lpstr>
      <vt:lpstr>Συμπεράσματα Έρευνας ΙΙ</vt:lpstr>
      <vt:lpstr>Διαφάνεια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Poufinas</cp:lastModifiedBy>
  <cp:revision>169</cp:revision>
  <dcterms:created xsi:type="dcterms:W3CDTF">2018-08-20T14:51:36Z</dcterms:created>
  <dcterms:modified xsi:type="dcterms:W3CDTF">2023-02-25T12:12:00Z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